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notesMasterIdLst>
    <p:notesMasterId r:id="rId14"/>
  </p:notesMasterIdLst>
  <p:handoutMasterIdLst>
    <p:handoutMasterId r:id="rId15"/>
  </p:handoutMasterIdLst>
  <p:sldIdLst>
    <p:sldId id="274" r:id="rId2"/>
    <p:sldId id="308" r:id="rId3"/>
    <p:sldId id="292" r:id="rId4"/>
    <p:sldId id="276" r:id="rId5"/>
    <p:sldId id="280" r:id="rId6"/>
    <p:sldId id="282" r:id="rId7"/>
    <p:sldId id="269" r:id="rId8"/>
    <p:sldId id="272" r:id="rId9"/>
    <p:sldId id="261" r:id="rId10"/>
    <p:sldId id="300" r:id="rId11"/>
    <p:sldId id="306" r:id="rId12"/>
    <p:sldId id="307" r:id="rId13"/>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24"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3F425B"/>
    <a:srgbClr val="4D4D4D"/>
    <a:srgbClr val="292929"/>
    <a:srgbClr val="777777"/>
    <a:srgbClr val="EFF4F5"/>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94660"/>
  </p:normalViewPr>
  <p:slideViewPr>
    <p:cSldViewPr>
      <p:cViewPr varScale="1">
        <p:scale>
          <a:sx n="96" d="100"/>
          <a:sy n="96" d="100"/>
        </p:scale>
        <p:origin x="1896" y="72"/>
      </p:cViewPr>
      <p:guideLst>
        <p:guide orient="horz" pos="1824"/>
        <p:guide pos="288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ll Dodge" userId="edf4e9503db3a0a4" providerId="LiveId" clId="{D89FDD90-82FE-C540-A613-C804C77DACC0}"/>
    <pc:docChg chg="undo custSel addSld delSld">
      <pc:chgData name="Bill Dodge" userId="edf4e9503db3a0a4" providerId="LiveId" clId="{D89FDD90-82FE-C540-A613-C804C77DACC0}" dt="2022-10-10T23:15:50.463" v="10" actId="2696"/>
      <pc:docMkLst>
        <pc:docMk/>
      </pc:docMkLst>
      <pc:sldChg chg="add">
        <pc:chgData name="Bill Dodge" userId="edf4e9503db3a0a4" providerId="LiveId" clId="{D89FDD90-82FE-C540-A613-C804C77DACC0}" dt="2022-10-10T23:14:37.408" v="3" actId="22"/>
        <pc:sldMkLst>
          <pc:docMk/>
          <pc:sldMk cId="2536468197" sldId="274"/>
        </pc:sldMkLst>
      </pc:sldChg>
      <pc:sldChg chg="del">
        <pc:chgData name="Bill Dodge" userId="edf4e9503db3a0a4" providerId="LiveId" clId="{D89FDD90-82FE-C540-A613-C804C77DACC0}" dt="2022-10-10T23:14:50.586" v="5" actId="2696"/>
        <pc:sldMkLst>
          <pc:docMk/>
          <pc:sldMk cId="4223587452" sldId="298"/>
        </pc:sldMkLst>
      </pc:sldChg>
      <pc:sldChg chg="del">
        <pc:chgData name="Bill Dodge" userId="edf4e9503db3a0a4" providerId="LiveId" clId="{D89FDD90-82FE-C540-A613-C804C77DACC0}" dt="2022-10-10T23:15:50.463" v="10" actId="2696"/>
        <pc:sldMkLst>
          <pc:docMk/>
          <pc:sldMk cId="248078473" sldId="303"/>
        </pc:sldMkLst>
      </pc:sldChg>
      <pc:sldChg chg="new del">
        <pc:chgData name="Bill Dodge" userId="edf4e9503db3a0a4" providerId="LiveId" clId="{D89FDD90-82FE-C540-A613-C804C77DACC0}" dt="2022-10-10T23:14:48.619" v="4" actId="2696"/>
        <pc:sldMkLst>
          <pc:docMk/>
          <pc:sldMk cId="562130687" sldId="309"/>
        </pc:sldMkLst>
      </pc:sldChg>
      <pc:sldChg chg="new del">
        <pc:chgData name="Bill Dodge" userId="edf4e9503db3a0a4" providerId="LiveId" clId="{D89FDD90-82FE-C540-A613-C804C77DACC0}" dt="2022-10-10T23:15:27.365" v="8" actId="2696"/>
        <pc:sldMkLst>
          <pc:docMk/>
          <pc:sldMk cId="827365549" sldId="309"/>
        </pc:sldMkLst>
      </pc:sldChg>
      <pc:sldChg chg="new del">
        <pc:chgData name="Bill Dodge" userId="edf4e9503db3a0a4" providerId="LiveId" clId="{D89FDD90-82FE-C540-A613-C804C77DACC0}" dt="2022-10-10T23:13:48.482" v="1" actId="680"/>
        <pc:sldMkLst>
          <pc:docMk/>
          <pc:sldMk cId="2246891824" sldId="309"/>
        </pc:sldMkLst>
      </pc:sldChg>
      <pc:sldChg chg="add del">
        <pc:chgData name="Bill Dodge" userId="edf4e9503db3a0a4" providerId="LiveId" clId="{D89FDD90-82FE-C540-A613-C804C77DACC0}" dt="2022-10-10T23:15:35.895" v="9" actId="2696"/>
        <pc:sldMkLst>
          <pc:docMk/>
          <pc:sldMk cId="3221747992" sldId="31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50014C91-594D-445D-AEAC-78459A522E42}" type="datetimeFigureOut">
              <a:rPr lang="en-US" smtClean="0"/>
              <a:t>10/10/22</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C6089564-AE7E-4E13-9682-0E84B5CC9739}" type="slidenum">
              <a:rPr lang="en-US" smtClean="0"/>
              <a:t>‹#›</a:t>
            </a:fld>
            <a:endParaRPr lang="en-US" dirty="0"/>
          </a:p>
        </p:txBody>
      </p:sp>
    </p:spTree>
    <p:extLst>
      <p:ext uri="{BB962C8B-B14F-4D97-AF65-F5344CB8AC3E}">
        <p14:creationId xmlns:p14="http://schemas.microsoft.com/office/powerpoint/2010/main" val="2709622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22725" y="0"/>
            <a:ext cx="3078163" cy="469900"/>
          </a:xfrm>
          <a:prstGeom prst="rect">
            <a:avLst/>
          </a:prstGeom>
        </p:spPr>
        <p:txBody>
          <a:bodyPr vert="horz" lIns="91440" tIns="45720" rIns="91440" bIns="45720" rtlCol="0"/>
          <a:lstStyle>
            <a:lvl1pPr algn="r">
              <a:defRPr sz="1200"/>
            </a:lvl1pPr>
          </a:lstStyle>
          <a:p>
            <a:fld id="{750029DC-7A9D-4447-A16E-E149EC91AB94}" type="datetimeFigureOut">
              <a:rPr lang="en-US" smtClean="0"/>
              <a:t>10/10/22</a:t>
            </a:fld>
            <a:endParaRPr lang="en-US"/>
          </a:p>
        </p:txBody>
      </p:sp>
      <p:sp>
        <p:nvSpPr>
          <p:cNvPr id="4" name="Slide Image Placeholder 3"/>
          <p:cNvSpPr>
            <a:spLocks noGrp="1" noRot="1" noChangeAspect="1"/>
          </p:cNvSpPr>
          <p:nvPr>
            <p:ph type="sldImg" idx="2"/>
          </p:nvPr>
        </p:nvSpPr>
        <p:spPr>
          <a:xfrm>
            <a:off x="1438275" y="1173163"/>
            <a:ext cx="4225925" cy="31686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2725" y="8918575"/>
            <a:ext cx="3078163" cy="469900"/>
          </a:xfrm>
          <a:prstGeom prst="rect">
            <a:avLst/>
          </a:prstGeom>
        </p:spPr>
        <p:txBody>
          <a:bodyPr vert="horz" lIns="91440" tIns="45720" rIns="91440" bIns="45720" rtlCol="0" anchor="b"/>
          <a:lstStyle>
            <a:lvl1pPr algn="r">
              <a:defRPr sz="1200"/>
            </a:lvl1pPr>
          </a:lstStyle>
          <a:p>
            <a:fld id="{EB14920A-101F-AE41-A9AD-54BEB6185A46}" type="slidenum">
              <a:rPr lang="en-US" smtClean="0"/>
              <a:t>‹#›</a:t>
            </a:fld>
            <a:endParaRPr lang="en-US"/>
          </a:p>
        </p:txBody>
      </p:sp>
    </p:spTree>
    <p:extLst>
      <p:ext uri="{BB962C8B-B14F-4D97-AF65-F5344CB8AC3E}">
        <p14:creationId xmlns:p14="http://schemas.microsoft.com/office/powerpoint/2010/main" val="636574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3500" y="1163638"/>
            <a:ext cx="4191000" cy="31432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7443E5-8988-4D90-8BC1-D42E0588B785}" type="slidenum">
              <a:rPr lang="en-US" smtClean="0"/>
              <a:t>1</a:t>
            </a:fld>
            <a:endParaRPr lang="en-US" dirty="0"/>
          </a:p>
        </p:txBody>
      </p:sp>
    </p:spTree>
    <p:extLst>
      <p:ext uri="{BB962C8B-B14F-4D97-AF65-F5344CB8AC3E}">
        <p14:creationId xmlns:p14="http://schemas.microsoft.com/office/powerpoint/2010/main" val="495446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1770251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3344218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1422521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1399839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413429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1337978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1931242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2504464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3362469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2539171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2421303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36E8B3A-82E7-499E-8FC2-3C326CFF9BD9}" type="datetimeFigureOut">
              <a:rPr lang="en-US" smtClean="0"/>
              <a:t>10/10/22</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861AE11-44EC-427F-B72F-C67155BE6A67}" type="slidenum">
              <a:rPr lang="en-US" smtClean="0"/>
              <a:t>‹#›</a:t>
            </a:fld>
            <a:endParaRPr lang="en-US" dirty="0"/>
          </a:p>
        </p:txBody>
      </p:sp>
    </p:spTree>
    <p:extLst>
      <p:ext uri="{BB962C8B-B14F-4D97-AF65-F5344CB8AC3E}">
        <p14:creationId xmlns:p14="http://schemas.microsoft.com/office/powerpoint/2010/main" val="978301916"/>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app.leg.wa.gov/RCW/default.aspx?cite=11.130.001"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hyperlink" Target="http://apps.leg.wa.gov/rcw/default.aspx?cite=11.92.040"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apps.leg.wa.gov/rcw/default.aspx?cite=11.88.008"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courts.wa.gov/programs_orgs/guardian/index.cfm"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445F1A8-24E2-42CB-8B35-152D7DA174B8}"/>
              </a:ext>
            </a:extLst>
          </p:cNvPr>
          <p:cNvSpPr txBox="1"/>
          <p:nvPr/>
        </p:nvSpPr>
        <p:spPr>
          <a:xfrm>
            <a:off x="639304" y="1205962"/>
            <a:ext cx="7880888" cy="4593566"/>
          </a:xfrm>
          <a:prstGeom prst="rect">
            <a:avLst/>
          </a:prstGeom>
          <a:noFill/>
        </p:spPr>
        <p:txBody>
          <a:bodyPr wrap="square" rtlCol="0">
            <a:spAutoFit/>
          </a:bodyPr>
          <a:lstStyle/>
          <a:p>
            <a:r>
              <a:rPr lang="en-US" sz="2100" b="1" i="0" u="none" strike="noStrike" dirty="0">
                <a:solidFill>
                  <a:srgbClr val="000000"/>
                </a:solidFill>
                <a:effectLst/>
                <a:latin typeface="Open Sans" panose="020F0502020204030204" pitchFamily="34" charset="0"/>
              </a:rPr>
              <a:t>Intent</a:t>
            </a:r>
          </a:p>
          <a:p>
            <a:endParaRPr lang="en-US" sz="2100" b="1" i="0" u="none" strike="noStrike" dirty="0">
              <a:solidFill>
                <a:srgbClr val="000000"/>
              </a:solidFill>
              <a:effectLst/>
              <a:latin typeface="Open Sans" panose="020F0502020204030204" pitchFamily="34" charset="0"/>
            </a:endParaRPr>
          </a:p>
          <a:p>
            <a:r>
              <a:rPr lang="en-US" sz="1800" b="0" i="0" u="none" strike="noStrike" dirty="0">
                <a:solidFill>
                  <a:srgbClr val="000000"/>
                </a:solidFill>
                <a:effectLst/>
                <a:latin typeface="Open Sans" panose="020B0606030504020204" pitchFamily="34" charset="0"/>
              </a:rPr>
              <a:t>It is the </a:t>
            </a:r>
            <a:r>
              <a:rPr lang="en-US" sz="1800" b="1" i="1" u="sng" strike="noStrike" dirty="0">
                <a:solidFill>
                  <a:schemeClr val="accent1">
                    <a:lumMod val="75000"/>
                  </a:schemeClr>
                </a:solidFill>
                <a:effectLst/>
                <a:latin typeface="Open Sans" panose="020B0606030504020204" pitchFamily="34" charset="0"/>
              </a:rPr>
              <a:t>intent</a:t>
            </a:r>
            <a:r>
              <a:rPr lang="en-US" sz="1800" b="0" i="0" u="none" strike="noStrike" dirty="0">
                <a:solidFill>
                  <a:srgbClr val="000000"/>
                </a:solidFill>
                <a:effectLst/>
                <a:latin typeface="Open Sans" panose="020B0606030504020204" pitchFamily="34" charset="0"/>
              </a:rPr>
              <a:t> of the legislature to protect the liberty and </a:t>
            </a:r>
            <a:r>
              <a:rPr lang="en-US" sz="1800" b="1" i="1" u="sng" strike="noStrike" dirty="0">
                <a:solidFill>
                  <a:schemeClr val="accent1">
                    <a:lumMod val="75000"/>
                  </a:schemeClr>
                </a:solidFill>
                <a:effectLst/>
                <a:latin typeface="Open Sans" panose="020B0606030504020204" pitchFamily="34" charset="0"/>
              </a:rPr>
              <a:t>autonomy</a:t>
            </a:r>
            <a:r>
              <a:rPr lang="en-US" sz="1800" b="0" i="0" u="none" strike="noStrike" dirty="0">
                <a:solidFill>
                  <a:srgbClr val="000000"/>
                </a:solidFill>
                <a:effectLst/>
                <a:latin typeface="Open Sans" panose="020B0606030504020204" pitchFamily="34" charset="0"/>
              </a:rPr>
              <a:t> of all people of this state, and to enable them to exercise their rights under the law to the </a:t>
            </a:r>
            <a:r>
              <a:rPr lang="en-US" sz="1800" b="1" i="1" u="sng" strike="noStrike" dirty="0">
                <a:solidFill>
                  <a:schemeClr val="accent1">
                    <a:lumMod val="75000"/>
                  </a:schemeClr>
                </a:solidFill>
                <a:effectLst/>
                <a:latin typeface="Open Sans" panose="020B0606030504020204" pitchFamily="34" charset="0"/>
              </a:rPr>
              <a:t>maximum</a:t>
            </a:r>
            <a:r>
              <a:rPr lang="en-US" sz="1800" b="0" i="0" u="none" strike="noStrike" dirty="0">
                <a:solidFill>
                  <a:srgbClr val="000000"/>
                </a:solidFill>
                <a:effectLst/>
                <a:latin typeface="Open Sans" panose="020B0606030504020204" pitchFamily="34" charset="0"/>
              </a:rPr>
              <a:t> extent, consistent with the </a:t>
            </a:r>
            <a:r>
              <a:rPr lang="en-US" sz="1800" b="1" i="1" u="sng" strike="noStrike" dirty="0">
                <a:solidFill>
                  <a:schemeClr val="accent1">
                    <a:lumMod val="75000"/>
                  </a:schemeClr>
                </a:solidFill>
                <a:effectLst/>
                <a:latin typeface="Open Sans" panose="020B0606030504020204" pitchFamily="34" charset="0"/>
              </a:rPr>
              <a:t>capacity</a:t>
            </a:r>
            <a:r>
              <a:rPr lang="en-US" sz="1800" b="0" i="0" u="none" strike="noStrike" dirty="0">
                <a:solidFill>
                  <a:srgbClr val="000000"/>
                </a:solidFill>
                <a:effectLst/>
                <a:latin typeface="Open Sans" panose="020B0606030504020204" pitchFamily="34" charset="0"/>
              </a:rPr>
              <a:t> of each person. The legislature recognizes that people with incapacities have </a:t>
            </a:r>
            <a:r>
              <a:rPr lang="en-US" sz="1800" b="1" i="1" u="sng" strike="noStrike" dirty="0">
                <a:solidFill>
                  <a:schemeClr val="accent1">
                    <a:lumMod val="75000"/>
                  </a:schemeClr>
                </a:solidFill>
                <a:effectLst/>
                <a:latin typeface="Open Sans" panose="020B0606030504020204" pitchFamily="34" charset="0"/>
              </a:rPr>
              <a:t>unique</a:t>
            </a:r>
            <a:r>
              <a:rPr lang="en-US" sz="1800" b="0" i="0" u="none" strike="noStrike" dirty="0">
                <a:solidFill>
                  <a:srgbClr val="000000"/>
                </a:solidFill>
                <a:effectLst/>
                <a:latin typeface="Open Sans" panose="020B0606030504020204" pitchFamily="34" charset="0"/>
              </a:rPr>
              <a:t> abilities and needs, and that some people with incapacities cannot exercise their rights or provide for their basic needs without the help of a guardian. However, their liberty and autonomy should be restricted through guardianship, conservatorship, emergency guardianship, emergency conservatorship, and other protective arrangements </a:t>
            </a:r>
            <a:r>
              <a:rPr lang="en-US" sz="1800" b="1" i="1" u="sng" strike="noStrike" dirty="0">
                <a:solidFill>
                  <a:schemeClr val="accent1">
                    <a:lumMod val="75000"/>
                  </a:schemeClr>
                </a:solidFill>
                <a:effectLst/>
                <a:latin typeface="Open Sans" panose="020B0606030504020204" pitchFamily="34" charset="0"/>
              </a:rPr>
              <a:t>only to the minimum extent necessary</a:t>
            </a:r>
            <a:r>
              <a:rPr lang="en-US" sz="1800" b="0" i="0" u="none" strike="noStrike" dirty="0">
                <a:solidFill>
                  <a:srgbClr val="000000"/>
                </a:solidFill>
                <a:effectLst/>
                <a:latin typeface="Open Sans" panose="020B0606030504020204" pitchFamily="34" charset="0"/>
              </a:rPr>
              <a:t> to adequately provide for their own health or safety, or to adequately manage their financial affairs.  </a:t>
            </a:r>
            <a:r>
              <a:rPr lang="en-US" sz="1800" b="0" i="1" u="none" strike="noStrike" dirty="0">
                <a:solidFill>
                  <a:srgbClr val="000000"/>
                </a:solidFill>
                <a:effectLst/>
                <a:latin typeface="Open Sans" panose="020B0606030504020204" pitchFamily="34" charset="0"/>
              </a:rPr>
              <a:t>Emphasis added.</a:t>
            </a:r>
            <a:endParaRPr lang="en-US" sz="1800" b="0" i="0" u="none" strike="noStrike" dirty="0">
              <a:solidFill>
                <a:srgbClr val="000000"/>
              </a:solidFill>
              <a:effectLst/>
              <a:latin typeface="Open Sans" panose="020B0606030504020204" pitchFamily="34" charset="0"/>
            </a:endParaRPr>
          </a:p>
          <a:p>
            <a:r>
              <a:rPr lang="en-US" sz="1800" dirty="0"/>
              <a:t> </a:t>
            </a:r>
          </a:p>
          <a:p>
            <a:r>
              <a:rPr lang="en-US" sz="1800" b="1" i="0" u="none" strike="noStrike" dirty="0">
                <a:solidFill>
                  <a:srgbClr val="000000"/>
                </a:solidFill>
                <a:effectLst/>
                <a:latin typeface="Open Sans" panose="020B0606030504020204" pitchFamily="34" charset="0"/>
              </a:rPr>
              <a:t>RCW  </a:t>
            </a:r>
            <a:r>
              <a:rPr lang="en-US" sz="1800" b="1" i="0" u="none" strike="noStrike" dirty="0">
                <a:solidFill>
                  <a:srgbClr val="2B674D"/>
                </a:solidFill>
                <a:effectLst/>
                <a:latin typeface="Open Sans" panose="020B0606030504020204" pitchFamily="34" charset="0"/>
                <a:hlinkClick r:id="rId3"/>
              </a:rPr>
              <a:t>11.130.001</a:t>
            </a:r>
            <a:endParaRPr lang="en-US" sz="1800" b="1" i="0" u="none" strike="noStrike" dirty="0">
              <a:solidFill>
                <a:srgbClr val="000000"/>
              </a:solidFill>
              <a:effectLst/>
              <a:latin typeface="Open Sans" panose="020B0606030504020204" pitchFamily="34" charset="0"/>
            </a:endParaRPr>
          </a:p>
        </p:txBody>
      </p:sp>
    </p:spTree>
    <p:extLst>
      <p:ext uri="{BB962C8B-B14F-4D97-AF65-F5344CB8AC3E}">
        <p14:creationId xmlns:p14="http://schemas.microsoft.com/office/powerpoint/2010/main" val="2536468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b="1" dirty="0"/>
              <a:t>Guardianship Program Rules and Standards of Practice</a:t>
            </a:r>
            <a:br>
              <a:rPr lang="en-US" sz="2700" dirty="0"/>
            </a:br>
            <a:br>
              <a:rPr lang="en-US" dirty="0"/>
            </a:br>
            <a:r>
              <a:rPr lang="en-US" dirty="0"/>
              <a:t>CPG SOP 403 – </a:t>
            </a:r>
            <a:r>
              <a:rPr lang="en-US" sz="2000" b="1" dirty="0"/>
              <a:t>Self-Determination of Incapacitated Person</a:t>
            </a:r>
          </a:p>
        </p:txBody>
      </p:sp>
      <p:sp>
        <p:nvSpPr>
          <p:cNvPr id="3" name="Content Placeholder 2"/>
          <p:cNvSpPr>
            <a:spLocks noGrp="1"/>
          </p:cNvSpPr>
          <p:nvPr>
            <p:ph idx="1"/>
          </p:nvPr>
        </p:nvSpPr>
        <p:spPr/>
        <p:txBody>
          <a:bodyPr/>
          <a:lstStyle/>
          <a:p>
            <a:r>
              <a:rPr lang="en-US" dirty="0"/>
              <a:t>403.2</a:t>
            </a:r>
          </a:p>
          <a:p>
            <a:pPr lvl="1"/>
            <a:r>
              <a:rPr lang="en-US" dirty="0"/>
              <a:t>Whenever appropriate a guardian shall consult with the incapacitated person, and shall treat with respect, the feelings, values and opinions of the incapacitated person.  The guardian shall acknowledge the </a:t>
            </a:r>
            <a:r>
              <a:rPr lang="en-US" b="1" i="1" u="sng" dirty="0">
                <a:solidFill>
                  <a:srgbClr val="FFFF00"/>
                </a:solidFill>
              </a:rPr>
              <a:t>residual capacity </a:t>
            </a:r>
            <a:r>
              <a:rPr lang="en-US" dirty="0"/>
              <a:t>and preferences of the incapacitated person.</a:t>
            </a:r>
          </a:p>
          <a:p>
            <a:pPr marL="342900" lvl="1" indent="0">
              <a:buNone/>
            </a:pPr>
            <a:endParaRPr lang="en-US" dirty="0"/>
          </a:p>
          <a:p>
            <a:pPr lvl="1"/>
            <a:r>
              <a:rPr lang="en-US" dirty="0"/>
              <a:t>When making decisions on behalf of the incapacitated person, the guardian shall evaluate the alternatives that are available</a:t>
            </a:r>
          </a:p>
          <a:p>
            <a:pPr marL="342900" lvl="1" indent="0">
              <a:buNone/>
            </a:pPr>
            <a:endParaRPr lang="en-US" dirty="0"/>
          </a:p>
          <a:p>
            <a:pPr lvl="1"/>
            <a:r>
              <a:rPr lang="en-US" dirty="0"/>
              <a:t>When appropriate, the guardian will defer to an incapacitated person’s </a:t>
            </a:r>
            <a:r>
              <a:rPr lang="en-US" b="1" i="1" u="sng" dirty="0">
                <a:solidFill>
                  <a:srgbClr val="FFFF00"/>
                </a:solidFill>
              </a:rPr>
              <a:t>residual capacity </a:t>
            </a:r>
            <a:r>
              <a:rPr lang="en-US" dirty="0"/>
              <a:t>to make decisions</a:t>
            </a:r>
          </a:p>
          <a:p>
            <a:pPr marL="342900" lvl="1" indent="0">
              <a:buNone/>
            </a:pPr>
            <a:endParaRPr lang="en-US" dirty="0"/>
          </a:p>
          <a:p>
            <a:pPr marL="342900" lvl="1" indent="0">
              <a:buNone/>
            </a:pPr>
            <a:r>
              <a:rPr lang="en-US" dirty="0"/>
              <a:t>[</a:t>
            </a:r>
            <a:r>
              <a:rPr lang="en-US" i="1" dirty="0"/>
              <a:t>emphasis added</a:t>
            </a:r>
            <a:r>
              <a:rPr lang="en-US" dirty="0"/>
              <a:t>]</a:t>
            </a:r>
          </a:p>
        </p:txBody>
      </p:sp>
    </p:spTree>
    <p:extLst>
      <p:ext uri="{BB962C8B-B14F-4D97-AF65-F5344CB8AC3E}">
        <p14:creationId xmlns:p14="http://schemas.microsoft.com/office/powerpoint/2010/main" val="782628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825625"/>
            <a:ext cx="7886700" cy="1325563"/>
          </a:xfrm>
        </p:spPr>
        <p:txBody>
          <a:bodyPr>
            <a:noAutofit/>
          </a:bodyPr>
          <a:lstStyle/>
          <a:p>
            <a:r>
              <a:rPr lang="en-US" sz="2400" dirty="0"/>
              <a:t>So, finally, “assessing the proposed guardian”:</a:t>
            </a:r>
            <a:br>
              <a:rPr lang="en-US" sz="2400" dirty="0"/>
            </a:br>
            <a:br>
              <a:rPr lang="en-US" sz="2400" dirty="0"/>
            </a:br>
            <a:r>
              <a:rPr lang="en-US" sz="2400" dirty="0"/>
              <a:t>the sample questions on the next slide give us an opportunity to change the focus and provide a primer to both lay and professional guardians during our interviews.  </a:t>
            </a:r>
            <a:br>
              <a:rPr lang="en-US" sz="2400" dirty="0"/>
            </a:br>
            <a:br>
              <a:rPr lang="en-US" sz="2400" dirty="0"/>
            </a:br>
            <a:r>
              <a:rPr lang="en-US" sz="2400" dirty="0"/>
              <a:t>we really cannot properly assess the proposed guardian without meeting with both the proposed guardian </a:t>
            </a:r>
            <a:r>
              <a:rPr lang="en-US" sz="2400" b="1" i="1" u="sng" dirty="0">
                <a:solidFill>
                  <a:srgbClr val="FF0000"/>
                </a:solidFill>
              </a:rPr>
              <a:t>and</a:t>
            </a:r>
            <a:r>
              <a:rPr lang="en-US" sz="2400" dirty="0"/>
              <a:t> the AIP, in person, during your investigation.</a:t>
            </a:r>
          </a:p>
        </p:txBody>
      </p:sp>
    </p:spTree>
    <p:extLst>
      <p:ext uri="{BB962C8B-B14F-4D97-AF65-F5344CB8AC3E}">
        <p14:creationId xmlns:p14="http://schemas.microsoft.com/office/powerpoint/2010/main" val="2398269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57200" y="990600"/>
            <a:ext cx="7886700" cy="5943600"/>
          </a:xfrm>
          <a:prstGeom prst="rect">
            <a:avLst/>
          </a:prstGeom>
        </p:spPr>
        <p:txBody>
          <a:bodyPr>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b="1" dirty="0">
                <a:solidFill>
                  <a:srgbClr val="FFFF00"/>
                </a:solidFill>
              </a:rPr>
              <a:t>Lay</a:t>
            </a:r>
          </a:p>
          <a:p>
            <a:pPr lvl="1"/>
            <a:r>
              <a:rPr lang="en-US" dirty="0"/>
              <a:t>What activities or decisions is the AIP involved in?</a:t>
            </a:r>
          </a:p>
          <a:p>
            <a:pPr lvl="1"/>
            <a:r>
              <a:rPr lang="en-US" dirty="0"/>
              <a:t>What are your plans to continue that involvement if you are appointed?</a:t>
            </a:r>
          </a:p>
          <a:p>
            <a:pPr lvl="1"/>
            <a:r>
              <a:rPr lang="en-US" dirty="0"/>
              <a:t>How will you assess the AIP’s capabilities in the future?</a:t>
            </a:r>
          </a:p>
          <a:p>
            <a:pPr lvl="1"/>
            <a:r>
              <a:rPr lang="en-US" dirty="0"/>
              <a:t>Are you supportive of the AIP’s continued/expanded involvement?</a:t>
            </a:r>
          </a:p>
          <a:p>
            <a:pPr lvl="1"/>
            <a:r>
              <a:rPr lang="en-US" dirty="0"/>
              <a:t>How will you deal with a situation where the AIP wants to do something that you do not think is in his/her best interests?</a:t>
            </a:r>
          </a:p>
          <a:p>
            <a:pPr lvl="1"/>
            <a:r>
              <a:rPr lang="en-US" dirty="0"/>
              <a:t>Are you aware that if appointed, you have the authority and responsibility to continually assess the IP’s capabilities and recommend modification or even dismissal of the guardianship if the IP has improved?</a:t>
            </a:r>
          </a:p>
          <a:p>
            <a:pPr lvl="1"/>
            <a:endParaRPr lang="en-US" dirty="0"/>
          </a:p>
          <a:p>
            <a:pPr marL="0" indent="0">
              <a:buFont typeface="Arial" panose="020B0604020202020204" pitchFamily="34" charset="0"/>
              <a:buNone/>
            </a:pPr>
            <a:r>
              <a:rPr lang="en-US" b="1" dirty="0">
                <a:solidFill>
                  <a:srgbClr val="FFFF00"/>
                </a:solidFill>
              </a:rPr>
              <a:t>CPG</a:t>
            </a:r>
          </a:p>
          <a:p>
            <a:pPr lvl="1"/>
            <a:r>
              <a:rPr lang="en-US" dirty="0"/>
              <a:t>What does residual capacity mean to you?</a:t>
            </a:r>
          </a:p>
          <a:p>
            <a:pPr lvl="1"/>
            <a:r>
              <a:rPr lang="en-US" dirty="0"/>
              <a:t>What is your experience in assessing the AIP’s residual capacity as required by your SOP 403?</a:t>
            </a:r>
          </a:p>
          <a:p>
            <a:pPr lvl="1"/>
            <a:r>
              <a:rPr lang="en-US" dirty="0"/>
              <a:t>What is an example of how you determine the AIP’s values and opinions?</a:t>
            </a:r>
          </a:p>
          <a:p>
            <a:pPr lvl="1"/>
            <a:r>
              <a:rPr lang="en-US" dirty="0"/>
              <a:t>What is your experience in deferring appropriate decisions to the AIP?</a:t>
            </a:r>
          </a:p>
          <a:p>
            <a:pPr lvl="1"/>
            <a:r>
              <a:rPr lang="en-US" dirty="0"/>
              <a:t>How will you deal with a situation where the AIP wants to do something that you do not think is in his/her best interests?</a:t>
            </a:r>
          </a:p>
          <a:p>
            <a:pPr lvl="1"/>
            <a:r>
              <a:rPr lang="en-US" dirty="0"/>
              <a:t>What are your plans to continually assess AIP for future capabilities?</a:t>
            </a:r>
          </a:p>
          <a:p>
            <a:pPr lvl="1"/>
            <a:r>
              <a:rPr lang="en-US" dirty="0"/>
              <a:t>Have you ever recommended modification, limitation, dismissal of a guardianship due to IP’s improvement?</a:t>
            </a:r>
          </a:p>
          <a:p>
            <a:pPr lvl="1"/>
            <a:endParaRPr lang="en-US" dirty="0"/>
          </a:p>
          <a:p>
            <a:pPr lvl="1"/>
            <a:endParaRPr lang="en-US" dirty="0"/>
          </a:p>
        </p:txBody>
      </p:sp>
      <p:sp>
        <p:nvSpPr>
          <p:cNvPr id="3" name="TextBox 2"/>
          <p:cNvSpPr txBox="1"/>
          <p:nvPr/>
        </p:nvSpPr>
        <p:spPr>
          <a:xfrm>
            <a:off x="3555439" y="457200"/>
            <a:ext cx="2066784" cy="369332"/>
          </a:xfrm>
          <a:prstGeom prst="rect">
            <a:avLst/>
          </a:prstGeom>
          <a:noFill/>
        </p:spPr>
        <p:txBody>
          <a:bodyPr wrap="none" rtlCol="0">
            <a:spAutoFit/>
          </a:bodyPr>
          <a:lstStyle/>
          <a:p>
            <a:r>
              <a:rPr lang="en-US" dirty="0"/>
              <a:t>Interview Questions</a:t>
            </a:r>
          </a:p>
        </p:txBody>
      </p:sp>
    </p:spTree>
    <p:extLst>
      <p:ext uri="{BB962C8B-B14F-4D97-AF65-F5344CB8AC3E}">
        <p14:creationId xmlns:p14="http://schemas.microsoft.com/office/powerpoint/2010/main" val="3917661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295400"/>
            <a:ext cx="8534400" cy="4115999"/>
          </a:xfrm>
          <a:prstGeom prst="rect">
            <a:avLst/>
          </a:prstGeom>
        </p:spPr>
        <p:txBody>
          <a:bodyPr wrap="square">
            <a:spAutoFit/>
          </a:bodyPr>
          <a:lstStyle/>
          <a:p>
            <a:pPr lvl="0" defTabSz="685800">
              <a:lnSpc>
                <a:spcPct val="90000"/>
              </a:lnSpc>
              <a:spcBef>
                <a:spcPts val="750"/>
              </a:spcBef>
            </a:pPr>
            <a:r>
              <a:rPr lang="en-US" sz="2400" dirty="0">
                <a:solidFill>
                  <a:prstClr val="black"/>
                </a:solidFill>
              </a:rPr>
              <a:t>Too often, once a guardianship is established everyone looks almost exclusively to the appointed guardian to make all decisions and may </a:t>
            </a:r>
            <a:r>
              <a:rPr lang="en-US" sz="2400" b="1" dirty="0">
                <a:solidFill>
                  <a:srgbClr val="FF0000"/>
                </a:solidFill>
              </a:rPr>
              <a:t>neglect</a:t>
            </a:r>
            <a:r>
              <a:rPr lang="en-US" sz="2400" dirty="0">
                <a:solidFill>
                  <a:prstClr val="black"/>
                </a:solidFill>
              </a:rPr>
              <a:t> asking: </a:t>
            </a:r>
          </a:p>
          <a:p>
            <a:pPr marL="514350" lvl="1" indent="-171450" defTabSz="685800">
              <a:lnSpc>
                <a:spcPct val="90000"/>
              </a:lnSpc>
              <a:spcBef>
                <a:spcPts val="375"/>
              </a:spcBef>
              <a:buFont typeface="Arial" panose="020B0604020202020204" pitchFamily="34" charset="0"/>
              <a:buChar char="•"/>
            </a:pPr>
            <a:r>
              <a:rPr lang="en-US" sz="2000" dirty="0">
                <a:solidFill>
                  <a:prstClr val="black"/>
                </a:solidFill>
              </a:rPr>
              <a:t>How are you continuing to assess the IP’s capacity to participate in decision making?</a:t>
            </a:r>
          </a:p>
          <a:p>
            <a:pPr marL="514350" lvl="1" indent="-171450" defTabSz="685800">
              <a:lnSpc>
                <a:spcPct val="90000"/>
              </a:lnSpc>
              <a:spcBef>
                <a:spcPts val="375"/>
              </a:spcBef>
              <a:buFont typeface="Arial" panose="020B0604020202020204" pitchFamily="34" charset="0"/>
              <a:buChar char="•"/>
            </a:pPr>
            <a:r>
              <a:rPr lang="en-US" sz="2000" dirty="0">
                <a:solidFill>
                  <a:prstClr val="black"/>
                </a:solidFill>
              </a:rPr>
              <a:t>What is the IP’s current residual capacity to participate in decision making?</a:t>
            </a:r>
          </a:p>
          <a:p>
            <a:pPr marL="514350" lvl="1" indent="-171450" defTabSz="685800">
              <a:lnSpc>
                <a:spcPct val="90000"/>
              </a:lnSpc>
              <a:spcBef>
                <a:spcPts val="375"/>
              </a:spcBef>
              <a:buFont typeface="Arial" panose="020B0604020202020204" pitchFamily="34" charset="0"/>
              <a:buChar char="•"/>
            </a:pPr>
            <a:r>
              <a:rPr lang="en-US" sz="2000" dirty="0">
                <a:solidFill>
                  <a:prstClr val="black"/>
                </a:solidFill>
              </a:rPr>
              <a:t>Has that capacity changed since the last report?  If so, how. How have you changed your interaction with the IP due to the changes?</a:t>
            </a:r>
          </a:p>
          <a:p>
            <a:pPr marL="514350" lvl="1" indent="-171450" defTabSz="685800">
              <a:lnSpc>
                <a:spcPct val="90000"/>
              </a:lnSpc>
              <a:spcBef>
                <a:spcPts val="375"/>
              </a:spcBef>
              <a:buFont typeface="Arial" panose="020B0604020202020204" pitchFamily="34" charset="0"/>
              <a:buChar char="•"/>
            </a:pPr>
            <a:r>
              <a:rPr lang="en-US" sz="2000" dirty="0">
                <a:solidFill>
                  <a:prstClr val="black"/>
                </a:solidFill>
              </a:rPr>
              <a:t>What community resources are available or have you developed to support the IP in participating in and making decisions?</a:t>
            </a:r>
          </a:p>
          <a:p>
            <a:pPr marL="514350" lvl="1" indent="-171450" defTabSz="685800">
              <a:lnSpc>
                <a:spcPct val="90000"/>
              </a:lnSpc>
              <a:spcBef>
                <a:spcPts val="375"/>
              </a:spcBef>
              <a:buFont typeface="Arial" panose="020B0604020202020204" pitchFamily="34" charset="0"/>
              <a:buChar char="•"/>
            </a:pPr>
            <a:r>
              <a:rPr lang="en-US" sz="2000" dirty="0">
                <a:solidFill>
                  <a:prstClr val="black"/>
                </a:solidFill>
              </a:rPr>
              <a:t>With the community resources you have developed for the IP, what is the likelihood that the guardianship can be modified (limited) or terminated with those resources in place?</a:t>
            </a:r>
          </a:p>
        </p:txBody>
      </p:sp>
    </p:spTree>
    <p:extLst>
      <p:ext uri="{BB962C8B-B14F-4D97-AF65-F5344CB8AC3E}">
        <p14:creationId xmlns:p14="http://schemas.microsoft.com/office/powerpoint/2010/main" val="3245240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 see the problem is …</a:t>
            </a:r>
          </a:p>
        </p:txBody>
      </p:sp>
      <p:sp>
        <p:nvSpPr>
          <p:cNvPr id="3" name="Content Placeholder 2"/>
          <p:cNvSpPr>
            <a:spLocks noGrp="1"/>
          </p:cNvSpPr>
          <p:nvPr>
            <p:ph idx="1"/>
          </p:nvPr>
        </p:nvSpPr>
        <p:spPr/>
        <p:txBody>
          <a:bodyPr/>
          <a:lstStyle/>
          <a:p>
            <a:r>
              <a:rPr lang="en-US" dirty="0"/>
              <a:t>Once a guardianship is established, we tend to defer, perhaps too fully, to the appointed guardian’s assessments , decisions, and recommendations without fully developing the basis for the changes</a:t>
            </a:r>
          </a:p>
          <a:p>
            <a:r>
              <a:rPr lang="en-US" dirty="0"/>
              <a:t>In 2015 we experienced what happens when that deference is misplaced</a:t>
            </a:r>
          </a:p>
          <a:p>
            <a:r>
              <a:rPr lang="en-US" dirty="0"/>
              <a:t>The Court discovered, after increased scrutiny, that some of the Periodic Care Plans/Reports were identical year after year except for date changes</a:t>
            </a:r>
          </a:p>
          <a:p>
            <a:r>
              <a:rPr lang="en-US" dirty="0"/>
              <a:t>100s of IPs suffered because of that misplaced deference</a:t>
            </a:r>
          </a:p>
        </p:txBody>
      </p:sp>
    </p:spTree>
    <p:extLst>
      <p:ext uri="{BB962C8B-B14F-4D97-AF65-F5344CB8AC3E}">
        <p14:creationId xmlns:p14="http://schemas.microsoft.com/office/powerpoint/2010/main" val="3202562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28800"/>
            <a:ext cx="8382000" cy="2781300"/>
          </a:xfrm>
        </p:spPr>
        <p:txBody>
          <a:bodyPr>
            <a:noAutofit/>
          </a:bodyPr>
          <a:lstStyle/>
          <a:p>
            <a:pPr algn="ctr"/>
            <a:r>
              <a:rPr lang="en-US" sz="3600" dirty="0"/>
              <a:t>Fox in the Hen House to the Farmer</a:t>
            </a:r>
            <a:br>
              <a:rPr lang="en-US" sz="3600" dirty="0"/>
            </a:br>
            <a:r>
              <a:rPr lang="en-US" sz="2800" b="1" i="1" u="sng" dirty="0">
                <a:solidFill>
                  <a:srgbClr val="FFFF00"/>
                </a:solidFill>
              </a:rPr>
              <a:t>(guardian in periodic reports to the Court)</a:t>
            </a:r>
            <a:r>
              <a:rPr lang="en-US" sz="3600" dirty="0"/>
              <a:t>:</a:t>
            </a:r>
            <a:br>
              <a:rPr lang="en-US" sz="3600" dirty="0"/>
            </a:br>
            <a:br>
              <a:rPr lang="en-US" sz="3600" dirty="0"/>
            </a:br>
            <a:r>
              <a:rPr lang="en-US" sz="3600" dirty="0"/>
              <a:t>“We’re good here, no problems.”</a:t>
            </a:r>
          </a:p>
        </p:txBody>
      </p:sp>
    </p:spTree>
    <p:extLst>
      <p:ext uri="{BB962C8B-B14F-4D97-AF65-F5344CB8AC3E}">
        <p14:creationId xmlns:p14="http://schemas.microsoft.com/office/powerpoint/2010/main" val="111551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34615" y="838200"/>
            <a:ext cx="7874770" cy="5181600"/>
          </a:xfrm>
          <a:prstGeom prst="rect">
            <a:avLst/>
          </a:prstGeom>
        </p:spPr>
      </p:pic>
    </p:spTree>
    <p:extLst>
      <p:ext uri="{BB962C8B-B14F-4D97-AF65-F5344CB8AC3E}">
        <p14:creationId xmlns:p14="http://schemas.microsoft.com/office/powerpoint/2010/main" val="1069886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34064" y="609599"/>
            <a:ext cx="7275872" cy="5638802"/>
          </a:xfrm>
          <a:prstGeom prst="rect">
            <a:avLst/>
          </a:prstGeom>
        </p:spPr>
      </p:pic>
      <p:sp>
        <p:nvSpPr>
          <p:cNvPr id="4" name="Oval 3"/>
          <p:cNvSpPr/>
          <p:nvPr/>
        </p:nvSpPr>
        <p:spPr>
          <a:xfrm>
            <a:off x="2590800" y="4800600"/>
            <a:ext cx="381000" cy="381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4343400" y="4800600"/>
            <a:ext cx="685800" cy="762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6324600" y="5181600"/>
            <a:ext cx="381000" cy="381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1813560" y="563880"/>
            <a:ext cx="1463040" cy="434340"/>
          </a:xfrm>
          <a:custGeom>
            <a:avLst/>
            <a:gdLst>
              <a:gd name="connsiteX0" fmla="*/ 83820 w 1463040"/>
              <a:gd name="connsiteY0" fmla="*/ 45720 h 434340"/>
              <a:gd name="connsiteX1" fmla="*/ 60960 w 1463040"/>
              <a:gd name="connsiteY1" fmla="*/ 83820 h 434340"/>
              <a:gd name="connsiteX2" fmla="*/ 30480 w 1463040"/>
              <a:gd name="connsiteY2" fmla="*/ 91440 h 434340"/>
              <a:gd name="connsiteX3" fmla="*/ 38100 w 1463040"/>
              <a:gd name="connsiteY3" fmla="*/ 228600 h 434340"/>
              <a:gd name="connsiteX4" fmla="*/ 30480 w 1463040"/>
              <a:gd name="connsiteY4" fmla="*/ 304800 h 434340"/>
              <a:gd name="connsiteX5" fmla="*/ 7620 w 1463040"/>
              <a:gd name="connsiteY5" fmla="*/ 350520 h 434340"/>
              <a:gd name="connsiteX6" fmla="*/ 0 w 1463040"/>
              <a:gd name="connsiteY6" fmla="*/ 373380 h 434340"/>
              <a:gd name="connsiteX7" fmla="*/ 7620 w 1463040"/>
              <a:gd name="connsiteY7" fmla="*/ 426720 h 434340"/>
              <a:gd name="connsiteX8" fmla="*/ 30480 w 1463040"/>
              <a:gd name="connsiteY8" fmla="*/ 434340 h 434340"/>
              <a:gd name="connsiteX9" fmla="*/ 175260 w 1463040"/>
              <a:gd name="connsiteY9" fmla="*/ 426720 h 434340"/>
              <a:gd name="connsiteX10" fmla="*/ 198120 w 1463040"/>
              <a:gd name="connsiteY10" fmla="*/ 419100 h 434340"/>
              <a:gd name="connsiteX11" fmla="*/ 350520 w 1463040"/>
              <a:gd name="connsiteY11" fmla="*/ 403860 h 434340"/>
              <a:gd name="connsiteX12" fmla="*/ 419100 w 1463040"/>
              <a:gd name="connsiteY12" fmla="*/ 365760 h 434340"/>
              <a:gd name="connsiteX13" fmla="*/ 441960 w 1463040"/>
              <a:gd name="connsiteY13" fmla="*/ 350520 h 434340"/>
              <a:gd name="connsiteX14" fmla="*/ 472440 w 1463040"/>
              <a:gd name="connsiteY14" fmla="*/ 342900 h 434340"/>
              <a:gd name="connsiteX15" fmla="*/ 640080 w 1463040"/>
              <a:gd name="connsiteY15" fmla="*/ 350520 h 434340"/>
              <a:gd name="connsiteX16" fmla="*/ 678180 w 1463040"/>
              <a:gd name="connsiteY16" fmla="*/ 358140 h 434340"/>
              <a:gd name="connsiteX17" fmla="*/ 701040 w 1463040"/>
              <a:gd name="connsiteY17" fmla="*/ 365760 h 434340"/>
              <a:gd name="connsiteX18" fmla="*/ 1143000 w 1463040"/>
              <a:gd name="connsiteY18" fmla="*/ 373380 h 434340"/>
              <a:gd name="connsiteX19" fmla="*/ 1173480 w 1463040"/>
              <a:gd name="connsiteY19" fmla="*/ 365760 h 434340"/>
              <a:gd name="connsiteX20" fmla="*/ 1196340 w 1463040"/>
              <a:gd name="connsiteY20" fmla="*/ 342900 h 434340"/>
              <a:gd name="connsiteX21" fmla="*/ 1219200 w 1463040"/>
              <a:gd name="connsiteY21" fmla="*/ 327660 h 434340"/>
              <a:gd name="connsiteX22" fmla="*/ 1226820 w 1463040"/>
              <a:gd name="connsiteY22" fmla="*/ 304800 h 434340"/>
              <a:gd name="connsiteX23" fmla="*/ 1234440 w 1463040"/>
              <a:gd name="connsiteY23" fmla="*/ 274320 h 434340"/>
              <a:gd name="connsiteX24" fmla="*/ 1280160 w 1463040"/>
              <a:gd name="connsiteY24" fmla="*/ 259080 h 434340"/>
              <a:gd name="connsiteX25" fmla="*/ 1303020 w 1463040"/>
              <a:gd name="connsiteY25" fmla="*/ 251460 h 434340"/>
              <a:gd name="connsiteX26" fmla="*/ 1394460 w 1463040"/>
              <a:gd name="connsiteY26" fmla="*/ 236220 h 434340"/>
              <a:gd name="connsiteX27" fmla="*/ 1409700 w 1463040"/>
              <a:gd name="connsiteY27" fmla="*/ 213360 h 434340"/>
              <a:gd name="connsiteX28" fmla="*/ 1447800 w 1463040"/>
              <a:gd name="connsiteY28" fmla="*/ 175260 h 434340"/>
              <a:gd name="connsiteX29" fmla="*/ 1463040 w 1463040"/>
              <a:gd name="connsiteY29" fmla="*/ 129540 h 434340"/>
              <a:gd name="connsiteX30" fmla="*/ 1455420 w 1463040"/>
              <a:gd name="connsiteY30" fmla="*/ 68580 h 434340"/>
              <a:gd name="connsiteX31" fmla="*/ 1417320 w 1463040"/>
              <a:gd name="connsiteY31" fmla="*/ 7620 h 434340"/>
              <a:gd name="connsiteX32" fmla="*/ 1363980 w 1463040"/>
              <a:gd name="connsiteY32" fmla="*/ 0 h 434340"/>
              <a:gd name="connsiteX33" fmla="*/ 1135380 w 1463040"/>
              <a:gd name="connsiteY33" fmla="*/ 7620 h 434340"/>
              <a:gd name="connsiteX34" fmla="*/ 1059180 w 1463040"/>
              <a:gd name="connsiteY34" fmla="*/ 30480 h 434340"/>
              <a:gd name="connsiteX35" fmla="*/ 883920 w 1463040"/>
              <a:gd name="connsiteY35" fmla="*/ 38100 h 434340"/>
              <a:gd name="connsiteX36" fmla="*/ 746760 w 1463040"/>
              <a:gd name="connsiteY36" fmla="*/ 30480 h 434340"/>
              <a:gd name="connsiteX37" fmla="*/ 678180 w 1463040"/>
              <a:gd name="connsiteY37" fmla="*/ 7620 h 434340"/>
              <a:gd name="connsiteX38" fmla="*/ 571500 w 1463040"/>
              <a:gd name="connsiteY38" fmla="*/ 15240 h 434340"/>
              <a:gd name="connsiteX39" fmla="*/ 541020 w 1463040"/>
              <a:gd name="connsiteY39" fmla="*/ 22860 h 434340"/>
              <a:gd name="connsiteX40" fmla="*/ 472440 w 1463040"/>
              <a:gd name="connsiteY40" fmla="*/ 38100 h 434340"/>
              <a:gd name="connsiteX41" fmla="*/ 449580 w 1463040"/>
              <a:gd name="connsiteY41" fmla="*/ 45720 h 434340"/>
              <a:gd name="connsiteX42" fmla="*/ 396240 w 1463040"/>
              <a:gd name="connsiteY42" fmla="*/ 53340 h 434340"/>
              <a:gd name="connsiteX43" fmla="*/ 83820 w 1463040"/>
              <a:gd name="connsiteY43" fmla="*/ 45720 h 43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463040" h="434340">
                <a:moveTo>
                  <a:pt x="83820" y="45720"/>
                </a:moveTo>
                <a:cubicBezTo>
                  <a:pt x="27940" y="50800"/>
                  <a:pt x="72205" y="74181"/>
                  <a:pt x="60960" y="83820"/>
                </a:cubicBezTo>
                <a:cubicBezTo>
                  <a:pt x="53009" y="90636"/>
                  <a:pt x="32113" y="81095"/>
                  <a:pt x="30480" y="91440"/>
                </a:cubicBezTo>
                <a:cubicBezTo>
                  <a:pt x="23338" y="136670"/>
                  <a:pt x="35560" y="182880"/>
                  <a:pt x="38100" y="228600"/>
                </a:cubicBezTo>
                <a:cubicBezTo>
                  <a:pt x="35560" y="254000"/>
                  <a:pt x="34362" y="279570"/>
                  <a:pt x="30480" y="304800"/>
                </a:cubicBezTo>
                <a:cubicBezTo>
                  <a:pt x="26224" y="332466"/>
                  <a:pt x="20178" y="325404"/>
                  <a:pt x="7620" y="350520"/>
                </a:cubicBezTo>
                <a:cubicBezTo>
                  <a:pt x="4028" y="357704"/>
                  <a:pt x="2540" y="365760"/>
                  <a:pt x="0" y="373380"/>
                </a:cubicBezTo>
                <a:cubicBezTo>
                  <a:pt x="2540" y="391160"/>
                  <a:pt x="-412" y="410656"/>
                  <a:pt x="7620" y="426720"/>
                </a:cubicBezTo>
                <a:cubicBezTo>
                  <a:pt x="11212" y="433904"/>
                  <a:pt x="22448" y="434340"/>
                  <a:pt x="30480" y="434340"/>
                </a:cubicBezTo>
                <a:cubicBezTo>
                  <a:pt x="78807" y="434340"/>
                  <a:pt x="127000" y="429260"/>
                  <a:pt x="175260" y="426720"/>
                </a:cubicBezTo>
                <a:cubicBezTo>
                  <a:pt x="182880" y="424180"/>
                  <a:pt x="190279" y="420842"/>
                  <a:pt x="198120" y="419100"/>
                </a:cubicBezTo>
                <a:cubicBezTo>
                  <a:pt x="249206" y="407748"/>
                  <a:pt x="297191" y="407669"/>
                  <a:pt x="350520" y="403860"/>
                </a:cubicBezTo>
                <a:cubicBezTo>
                  <a:pt x="390756" y="390448"/>
                  <a:pt x="366697" y="400695"/>
                  <a:pt x="419100" y="365760"/>
                </a:cubicBezTo>
                <a:cubicBezTo>
                  <a:pt x="426720" y="360680"/>
                  <a:pt x="433075" y="352741"/>
                  <a:pt x="441960" y="350520"/>
                </a:cubicBezTo>
                <a:lnTo>
                  <a:pt x="472440" y="342900"/>
                </a:lnTo>
                <a:cubicBezTo>
                  <a:pt x="528320" y="345440"/>
                  <a:pt x="584295" y="346388"/>
                  <a:pt x="640080" y="350520"/>
                </a:cubicBezTo>
                <a:cubicBezTo>
                  <a:pt x="652996" y="351477"/>
                  <a:pt x="665615" y="354999"/>
                  <a:pt x="678180" y="358140"/>
                </a:cubicBezTo>
                <a:cubicBezTo>
                  <a:pt x="685972" y="360088"/>
                  <a:pt x="693012" y="365497"/>
                  <a:pt x="701040" y="365760"/>
                </a:cubicBezTo>
                <a:cubicBezTo>
                  <a:pt x="848303" y="370588"/>
                  <a:pt x="995680" y="370840"/>
                  <a:pt x="1143000" y="373380"/>
                </a:cubicBezTo>
                <a:cubicBezTo>
                  <a:pt x="1153160" y="370840"/>
                  <a:pt x="1164387" y="370956"/>
                  <a:pt x="1173480" y="365760"/>
                </a:cubicBezTo>
                <a:cubicBezTo>
                  <a:pt x="1182836" y="360413"/>
                  <a:pt x="1188061" y="349799"/>
                  <a:pt x="1196340" y="342900"/>
                </a:cubicBezTo>
                <a:cubicBezTo>
                  <a:pt x="1203375" y="337037"/>
                  <a:pt x="1211580" y="332740"/>
                  <a:pt x="1219200" y="327660"/>
                </a:cubicBezTo>
                <a:cubicBezTo>
                  <a:pt x="1221740" y="320040"/>
                  <a:pt x="1224613" y="312523"/>
                  <a:pt x="1226820" y="304800"/>
                </a:cubicBezTo>
                <a:cubicBezTo>
                  <a:pt x="1229697" y="294730"/>
                  <a:pt x="1226489" y="281136"/>
                  <a:pt x="1234440" y="274320"/>
                </a:cubicBezTo>
                <a:cubicBezTo>
                  <a:pt x="1246637" y="263865"/>
                  <a:pt x="1264920" y="264160"/>
                  <a:pt x="1280160" y="259080"/>
                </a:cubicBezTo>
                <a:cubicBezTo>
                  <a:pt x="1287780" y="256540"/>
                  <a:pt x="1295144" y="253035"/>
                  <a:pt x="1303020" y="251460"/>
                </a:cubicBezTo>
                <a:cubicBezTo>
                  <a:pt x="1358732" y="240318"/>
                  <a:pt x="1328299" y="245672"/>
                  <a:pt x="1394460" y="236220"/>
                </a:cubicBezTo>
                <a:cubicBezTo>
                  <a:pt x="1399540" y="228600"/>
                  <a:pt x="1403224" y="219836"/>
                  <a:pt x="1409700" y="213360"/>
                </a:cubicBezTo>
                <a:cubicBezTo>
                  <a:pt x="1436116" y="186944"/>
                  <a:pt x="1431544" y="211836"/>
                  <a:pt x="1447800" y="175260"/>
                </a:cubicBezTo>
                <a:cubicBezTo>
                  <a:pt x="1454324" y="160580"/>
                  <a:pt x="1463040" y="129540"/>
                  <a:pt x="1463040" y="129540"/>
                </a:cubicBezTo>
                <a:cubicBezTo>
                  <a:pt x="1460500" y="109220"/>
                  <a:pt x="1459711" y="88604"/>
                  <a:pt x="1455420" y="68580"/>
                </a:cubicBezTo>
                <a:cubicBezTo>
                  <a:pt x="1449542" y="41149"/>
                  <a:pt x="1446558" y="16391"/>
                  <a:pt x="1417320" y="7620"/>
                </a:cubicBezTo>
                <a:cubicBezTo>
                  <a:pt x="1400117" y="2459"/>
                  <a:pt x="1381760" y="2540"/>
                  <a:pt x="1363980" y="0"/>
                </a:cubicBezTo>
                <a:cubicBezTo>
                  <a:pt x="1287780" y="2540"/>
                  <a:pt x="1211491" y="3143"/>
                  <a:pt x="1135380" y="7620"/>
                </a:cubicBezTo>
                <a:cubicBezTo>
                  <a:pt x="1099749" y="9716"/>
                  <a:pt x="1098830" y="26378"/>
                  <a:pt x="1059180" y="30480"/>
                </a:cubicBezTo>
                <a:cubicBezTo>
                  <a:pt x="1001015" y="36497"/>
                  <a:pt x="942340" y="35560"/>
                  <a:pt x="883920" y="38100"/>
                </a:cubicBezTo>
                <a:cubicBezTo>
                  <a:pt x="838200" y="35560"/>
                  <a:pt x="792056" y="37191"/>
                  <a:pt x="746760" y="30480"/>
                </a:cubicBezTo>
                <a:cubicBezTo>
                  <a:pt x="722924" y="26949"/>
                  <a:pt x="678180" y="7620"/>
                  <a:pt x="678180" y="7620"/>
                </a:cubicBezTo>
                <a:cubicBezTo>
                  <a:pt x="642620" y="10160"/>
                  <a:pt x="606933" y="11303"/>
                  <a:pt x="571500" y="15240"/>
                </a:cubicBezTo>
                <a:cubicBezTo>
                  <a:pt x="561091" y="16397"/>
                  <a:pt x="551243" y="20588"/>
                  <a:pt x="541020" y="22860"/>
                </a:cubicBezTo>
                <a:cubicBezTo>
                  <a:pt x="505665" y="30717"/>
                  <a:pt x="504961" y="28808"/>
                  <a:pt x="472440" y="38100"/>
                </a:cubicBezTo>
                <a:cubicBezTo>
                  <a:pt x="464717" y="40307"/>
                  <a:pt x="457456" y="44145"/>
                  <a:pt x="449580" y="45720"/>
                </a:cubicBezTo>
                <a:cubicBezTo>
                  <a:pt x="431968" y="49242"/>
                  <a:pt x="414062" y="51112"/>
                  <a:pt x="396240" y="53340"/>
                </a:cubicBezTo>
                <a:cubicBezTo>
                  <a:pt x="265717" y="69655"/>
                  <a:pt x="139700" y="40640"/>
                  <a:pt x="83820" y="4572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7353300" y="4267200"/>
            <a:ext cx="838200" cy="838200"/>
          </a:xfrm>
          <a:prstGeom prst="ellipse">
            <a:avLst/>
          </a:prstGeom>
          <a:solidFill>
            <a:srgbClr val="3F4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fox in the hen house picture - - Yahoo Search Results - Mozilla Firefox"/>
          <p:cNvPicPr>
            <a:picLocks noChangeAspect="1"/>
          </p:cNvPicPr>
          <p:nvPr/>
        </p:nvPicPr>
        <p:blipFill rotWithShape="1">
          <a:blip r:embed="rId3">
            <a:extLst>
              <a:ext uri="{28A0092B-C50C-407E-A947-70E740481C1C}">
                <a14:useLocalDpi xmlns:a14="http://schemas.microsoft.com/office/drawing/2010/main" val="0"/>
              </a:ext>
            </a:extLst>
          </a:blip>
          <a:srcRect l="68333" t="44582" r="28334" b="44583"/>
          <a:stretch/>
        </p:blipFill>
        <p:spPr>
          <a:xfrm>
            <a:off x="7543800" y="4114798"/>
            <a:ext cx="647700" cy="990602"/>
          </a:xfrm>
          <a:prstGeom prst="rect">
            <a:avLst/>
          </a:prstGeom>
        </p:spPr>
      </p:pic>
      <p:pic>
        <p:nvPicPr>
          <p:cNvPr id="12" name="Picture 11"/>
          <p:cNvPicPr>
            <a:picLocks noChangeAspect="1"/>
          </p:cNvPicPr>
          <p:nvPr/>
        </p:nvPicPr>
        <p:blipFill>
          <a:blip r:embed="rId4"/>
          <a:stretch>
            <a:fillRect/>
          </a:stretch>
        </p:blipFill>
        <p:spPr>
          <a:xfrm rot="17820383">
            <a:off x="7347618" y="4328255"/>
            <a:ext cx="685802" cy="765134"/>
          </a:xfrm>
          <a:prstGeom prst="rect">
            <a:avLst/>
          </a:prstGeom>
        </p:spPr>
      </p:pic>
      <p:pic>
        <p:nvPicPr>
          <p:cNvPr id="13" name="Picture 12"/>
          <p:cNvPicPr>
            <a:picLocks noChangeAspect="1"/>
          </p:cNvPicPr>
          <p:nvPr/>
        </p:nvPicPr>
        <p:blipFill>
          <a:blip r:embed="rId4"/>
          <a:stretch>
            <a:fillRect/>
          </a:stretch>
        </p:blipFill>
        <p:spPr>
          <a:xfrm>
            <a:off x="7924800" y="2057400"/>
            <a:ext cx="281940" cy="1905000"/>
          </a:xfrm>
          <a:prstGeom prst="rect">
            <a:avLst/>
          </a:prstGeom>
        </p:spPr>
      </p:pic>
    </p:spTree>
    <p:extLst>
      <p:ext uri="{BB962C8B-B14F-4D97-AF65-F5344CB8AC3E}">
        <p14:creationId xmlns:p14="http://schemas.microsoft.com/office/powerpoint/2010/main" val="3468911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95400"/>
          </a:xfrm>
        </p:spPr>
        <p:txBody>
          <a:bodyPr>
            <a:normAutofit fontScale="90000"/>
          </a:bodyPr>
          <a:lstStyle/>
          <a:p>
            <a:br>
              <a:rPr lang="en-US" b="1" dirty="0"/>
            </a:br>
            <a:br>
              <a:rPr lang="en-US" b="1" dirty="0"/>
            </a:br>
            <a:r>
              <a:rPr lang="en-US" b="1" dirty="0"/>
              <a:t>RCW 11.92.043</a:t>
            </a:r>
            <a:br>
              <a:rPr lang="en-US" b="1" dirty="0"/>
            </a:br>
            <a:r>
              <a:rPr lang="en-US" b="1" dirty="0"/>
              <a:t>Additional duties.</a:t>
            </a:r>
            <a:br>
              <a:rPr lang="en-US" b="1" dirty="0"/>
            </a:br>
            <a:br>
              <a:rPr lang="en-US" b="1" dirty="0"/>
            </a:br>
            <a:endParaRPr lang="en-US" dirty="0"/>
          </a:p>
        </p:txBody>
      </p:sp>
      <p:sp>
        <p:nvSpPr>
          <p:cNvPr id="3" name="Content Placeholder 2"/>
          <p:cNvSpPr>
            <a:spLocks noGrp="1"/>
          </p:cNvSpPr>
          <p:nvPr>
            <p:ph idx="1"/>
          </p:nvPr>
        </p:nvSpPr>
        <p:spPr>
          <a:xfrm>
            <a:off x="457200" y="1828800"/>
            <a:ext cx="8229600" cy="4876800"/>
          </a:xfrm>
        </p:spPr>
        <p:txBody>
          <a:bodyPr>
            <a:normAutofit fontScale="85000" lnSpcReduction="20000"/>
          </a:bodyPr>
          <a:lstStyle/>
          <a:p>
            <a:r>
              <a:rPr lang="en-US" dirty="0"/>
              <a:t>  (2) To file annually or, where a guardian of the estate has been appointed, at the time an account is required to be filed under RCW </a:t>
            </a:r>
            <a:r>
              <a:rPr lang="en-US" dirty="0">
                <a:hlinkClick r:id="rId2"/>
              </a:rPr>
              <a:t>11.92.040</a:t>
            </a:r>
            <a:r>
              <a:rPr lang="en-US" dirty="0"/>
              <a:t>, a report on the status of the incapacitated person, which shall include:</a:t>
            </a:r>
            <a:br>
              <a:rPr lang="en-US" dirty="0"/>
            </a:br>
            <a:br>
              <a:rPr lang="en-US" dirty="0"/>
            </a:br>
            <a:r>
              <a:rPr lang="en-US" dirty="0"/>
              <a:t>     (a) The address and name of the incapacitated person and all residential changes during the period;</a:t>
            </a:r>
            <a:br>
              <a:rPr lang="en-US" dirty="0"/>
            </a:br>
            <a:br>
              <a:rPr lang="en-US" dirty="0"/>
            </a:br>
            <a:r>
              <a:rPr lang="en-US" dirty="0"/>
              <a:t>     (b) The services or programs which the incapacitated person receives;</a:t>
            </a:r>
            <a:br>
              <a:rPr lang="en-US" dirty="0"/>
            </a:br>
            <a:br>
              <a:rPr lang="en-US" dirty="0"/>
            </a:br>
            <a:r>
              <a:rPr lang="en-US" dirty="0"/>
              <a:t>     (c) The medical status of the incapacitated person;</a:t>
            </a:r>
            <a:br>
              <a:rPr lang="en-US" dirty="0"/>
            </a:br>
            <a:br>
              <a:rPr lang="en-US" dirty="0"/>
            </a:br>
            <a:r>
              <a:rPr lang="en-US" dirty="0"/>
              <a:t>     (d) The mental status of the incapacitated person;</a:t>
            </a:r>
            <a:br>
              <a:rPr lang="en-US" dirty="0"/>
            </a:br>
            <a:br>
              <a:rPr lang="en-US" dirty="0"/>
            </a:br>
            <a:r>
              <a:rPr lang="en-US" dirty="0"/>
              <a:t>     (e) </a:t>
            </a:r>
            <a:r>
              <a:rPr lang="en-US" b="1" dirty="0">
                <a:solidFill>
                  <a:srgbClr val="FFFF00"/>
                </a:solidFill>
              </a:rPr>
              <a:t>Changes in the functional abilities of the incapacitated person</a:t>
            </a:r>
            <a:r>
              <a:rPr lang="en-US" dirty="0"/>
              <a:t>;</a:t>
            </a:r>
            <a:br>
              <a:rPr lang="en-US" dirty="0"/>
            </a:br>
            <a:br>
              <a:rPr lang="en-US" dirty="0"/>
            </a:br>
            <a:r>
              <a:rPr lang="en-US" dirty="0"/>
              <a:t>     (f) Activities of the guardian for the period;</a:t>
            </a:r>
            <a:br>
              <a:rPr lang="en-US" dirty="0"/>
            </a:br>
            <a:br>
              <a:rPr lang="en-US" dirty="0"/>
            </a:br>
            <a:r>
              <a:rPr lang="en-US" dirty="0"/>
              <a:t>     (g) Any </a:t>
            </a:r>
            <a:r>
              <a:rPr lang="en-US" b="1" dirty="0">
                <a:solidFill>
                  <a:srgbClr val="FFFF00"/>
                </a:solidFill>
              </a:rPr>
              <a:t>recommended changes</a:t>
            </a:r>
            <a:r>
              <a:rPr lang="en-US" dirty="0"/>
              <a:t> in the scope of the authority of the guardian;</a:t>
            </a:r>
            <a:br>
              <a:rPr lang="en-US" dirty="0"/>
            </a:br>
            <a:br>
              <a:rPr lang="en-US" dirty="0"/>
            </a:br>
            <a:r>
              <a:rPr lang="en-US" dirty="0"/>
              <a:t>     (h) The identity of any professionals who have assisted the incapacitated person during the period;</a:t>
            </a:r>
            <a:br>
              <a:rPr lang="en-US" dirty="0"/>
            </a:br>
            <a:endParaRPr lang="en-US" dirty="0"/>
          </a:p>
        </p:txBody>
      </p:sp>
    </p:spTree>
    <p:extLst>
      <p:ext uri="{BB962C8B-B14F-4D97-AF65-F5344CB8AC3E}">
        <p14:creationId xmlns:p14="http://schemas.microsoft.com/office/powerpoint/2010/main" val="2059733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990600"/>
            <a:ext cx="7848600" cy="106680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2800" b="1" dirty="0"/>
              <a:t>CERTIFIED PROFESSIONAL GUARDIAN (CPG) BOARD</a:t>
            </a:r>
          </a:p>
        </p:txBody>
      </p:sp>
      <p:sp>
        <p:nvSpPr>
          <p:cNvPr id="3" name="Subtitle 2"/>
          <p:cNvSpPr txBox="1">
            <a:spLocks/>
          </p:cNvSpPr>
          <p:nvPr/>
        </p:nvSpPr>
        <p:spPr>
          <a:xfrm>
            <a:off x="587829" y="2438400"/>
            <a:ext cx="7772400" cy="2590800"/>
          </a:xfrm>
          <a:prstGeom prst="rect">
            <a:avLst/>
          </a:prstGeom>
        </p:spPr>
        <p:txBody>
          <a:bodyPr>
            <a:normAutofit lnSpcReduction="10000"/>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en-US" dirty="0"/>
              <a:t>The Certified Professional Guardianship Board is the regulatory authority for the practice of professional guardianship in Washington State. </a:t>
            </a:r>
          </a:p>
          <a:p>
            <a:pPr marL="0" indent="0">
              <a:buNone/>
            </a:pPr>
            <a:endParaRPr lang="en-US" dirty="0"/>
          </a:p>
          <a:p>
            <a:pPr marL="0" indent="0">
              <a:buNone/>
            </a:pPr>
            <a:r>
              <a:rPr lang="en-US" dirty="0"/>
              <a:t>The Board is charged with establishing the standards and criteria for the certification of professional guardians, as defined by </a:t>
            </a:r>
            <a:r>
              <a:rPr lang="en-US" dirty="0">
                <a:hlinkClick r:id="rId2"/>
              </a:rPr>
              <a:t>RCW 11.88.008</a:t>
            </a:r>
            <a:r>
              <a:rPr lang="en-US" dirty="0"/>
              <a:t>. </a:t>
            </a:r>
          </a:p>
        </p:txBody>
      </p:sp>
    </p:spTree>
    <p:extLst>
      <p:ext uri="{BB962C8B-B14F-4D97-AF65-F5344CB8AC3E}">
        <p14:creationId xmlns:p14="http://schemas.microsoft.com/office/powerpoint/2010/main" val="1623098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5771" t="11484" r="17205" b="12652"/>
          <a:stretch/>
        </p:blipFill>
        <p:spPr bwMode="auto">
          <a:xfrm>
            <a:off x="0" y="237274"/>
            <a:ext cx="9015480" cy="5737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33400" y="6186269"/>
            <a:ext cx="8153400" cy="369332"/>
          </a:xfrm>
          <a:prstGeom prst="rect">
            <a:avLst/>
          </a:prstGeom>
        </p:spPr>
        <p:txBody>
          <a:bodyPr wrap="square">
            <a:spAutoFit/>
          </a:bodyPr>
          <a:lstStyle/>
          <a:p>
            <a:r>
              <a:rPr lang="en-US" dirty="0">
                <a:hlinkClick r:id="rId3"/>
              </a:rPr>
              <a:t>http://www.courts.wa.gov/programs_orgs/guardian/index.cfm</a:t>
            </a:r>
            <a:r>
              <a:rPr lang="en-US" dirty="0"/>
              <a:t> </a:t>
            </a:r>
          </a:p>
        </p:txBody>
      </p:sp>
    </p:spTree>
    <p:extLst>
      <p:ext uri="{BB962C8B-B14F-4D97-AF65-F5344CB8AC3E}">
        <p14:creationId xmlns:p14="http://schemas.microsoft.com/office/powerpoint/2010/main" val="40224160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6704</TotalTime>
  <Words>1067</Words>
  <Application>Microsoft Office PowerPoint</Application>
  <PresentationFormat>On-screen Show (4:3)</PresentationFormat>
  <Paragraphs>59</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You see the problem is …</vt:lpstr>
      <vt:lpstr>Fox in the Hen House to the Farmer (guardian in periodic reports to the Court):  “We’re good here, no problems.”</vt:lpstr>
      <vt:lpstr>PowerPoint Presentation</vt:lpstr>
      <vt:lpstr>PowerPoint Presentation</vt:lpstr>
      <vt:lpstr>  RCW 11.92.043 Additional duties.  </vt:lpstr>
      <vt:lpstr>PowerPoint Presentation</vt:lpstr>
      <vt:lpstr>PowerPoint Presentation</vt:lpstr>
      <vt:lpstr>Guardianship Program Rules and Standards of Practice  CPG SOP 403 – Self-Determination of Incapacitated Person</vt:lpstr>
      <vt:lpstr>So, finally, “assessing the proposed guardian”:  the sample questions on the next slide give us an opportunity to change the focus and provide a primer to both lay and professional guardians during our interviews.    we really cannot properly assess the proposed guardian without meeting with both the proposed guardian and the AIP, in person, during your investigation.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CPG SOP</dc:title>
  <dc:creator>billdodge2013@hotmail.com</dc:creator>
  <cp:lastModifiedBy>Bill Dodge</cp:lastModifiedBy>
  <cp:revision>175</cp:revision>
  <cp:lastPrinted>2015-10-16T14:06:31Z</cp:lastPrinted>
  <dcterms:created xsi:type="dcterms:W3CDTF">2015-09-13T08:55:25Z</dcterms:created>
  <dcterms:modified xsi:type="dcterms:W3CDTF">2022-10-10T23:15:57Z</dcterms:modified>
</cp:coreProperties>
</file>