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4" r:id="rId3"/>
    <p:sldId id="283" r:id="rId4"/>
    <p:sldId id="297" r:id="rId5"/>
    <p:sldId id="294" r:id="rId6"/>
    <p:sldId id="302" r:id="rId7"/>
    <p:sldId id="284" r:id="rId8"/>
    <p:sldId id="267" r:id="rId9"/>
    <p:sldId id="299" r:id="rId10"/>
    <p:sldId id="290" r:id="rId11"/>
    <p:sldId id="309" r:id="rId12"/>
    <p:sldId id="310" r:id="rId13"/>
    <p:sldId id="287" r:id="rId14"/>
    <p:sldId id="301" r:id="rId15"/>
    <p:sldId id="296" r:id="rId16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24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3F425B"/>
    <a:srgbClr val="4D4D4D"/>
    <a:srgbClr val="292929"/>
    <a:srgbClr val="777777"/>
    <a:srgbClr val="EFF4F5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660"/>
  </p:normalViewPr>
  <p:slideViewPr>
    <p:cSldViewPr>
      <p:cViewPr varScale="1">
        <p:scale>
          <a:sx n="79" d="100"/>
          <a:sy n="79" d="100"/>
        </p:scale>
        <p:origin x="90" y="138"/>
      </p:cViewPr>
      <p:guideLst>
        <p:guide orient="horz" pos="182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ll Dodge" userId="edf4e9503db3a0a4" providerId="LiveId" clId="{59618EF4-A91C-4343-AC13-1623F55ABB0B}"/>
    <pc:docChg chg="custSel delSld modSld">
      <pc:chgData name="Bill Dodge" userId="edf4e9503db3a0a4" providerId="LiveId" clId="{59618EF4-A91C-4343-AC13-1623F55ABB0B}" dt="2021-10-14T23:51:10.366" v="119" actId="20577"/>
      <pc:docMkLst>
        <pc:docMk/>
      </pc:docMkLst>
      <pc:sldChg chg="modSp mod">
        <pc:chgData name="Bill Dodge" userId="edf4e9503db3a0a4" providerId="LiveId" clId="{59618EF4-A91C-4343-AC13-1623F55ABB0B}" dt="2021-10-13T03:33:51.641" v="25" actId="20577"/>
        <pc:sldMkLst>
          <pc:docMk/>
          <pc:sldMk cId="689618583" sldId="267"/>
        </pc:sldMkLst>
        <pc:spChg chg="mod">
          <ac:chgData name="Bill Dodge" userId="edf4e9503db3a0a4" providerId="LiveId" clId="{59618EF4-A91C-4343-AC13-1623F55ABB0B}" dt="2021-10-13T03:33:51.641" v="25" actId="20577"/>
          <ac:spMkLst>
            <pc:docMk/>
            <pc:sldMk cId="689618583" sldId="267"/>
            <ac:spMk id="3" creationId="{00000000-0000-0000-0000-000000000000}"/>
          </ac:spMkLst>
        </pc:spChg>
      </pc:sldChg>
      <pc:sldChg chg="modSp mod">
        <pc:chgData name="Bill Dodge" userId="edf4e9503db3a0a4" providerId="LiveId" clId="{59618EF4-A91C-4343-AC13-1623F55ABB0B}" dt="2021-10-13T03:33:31.496" v="22" actId="20577"/>
        <pc:sldMkLst>
          <pc:docMk/>
          <pc:sldMk cId="3214082591" sldId="284"/>
        </pc:sldMkLst>
        <pc:spChg chg="mod">
          <ac:chgData name="Bill Dodge" userId="edf4e9503db3a0a4" providerId="LiveId" clId="{59618EF4-A91C-4343-AC13-1623F55ABB0B}" dt="2021-10-13T03:33:31.496" v="22" actId="20577"/>
          <ac:spMkLst>
            <pc:docMk/>
            <pc:sldMk cId="3214082591" sldId="284"/>
            <ac:spMk id="2" creationId="{00000000-0000-0000-0000-000000000000}"/>
          </ac:spMkLst>
        </pc:spChg>
      </pc:sldChg>
      <pc:sldChg chg="del">
        <pc:chgData name="Bill Dodge" userId="edf4e9503db3a0a4" providerId="LiveId" clId="{59618EF4-A91C-4343-AC13-1623F55ABB0B}" dt="2021-10-13T03:34:25.504" v="27" actId="47"/>
        <pc:sldMkLst>
          <pc:docMk/>
          <pc:sldMk cId="3376830160" sldId="285"/>
        </pc:sldMkLst>
      </pc:sldChg>
      <pc:sldChg chg="del">
        <pc:chgData name="Bill Dodge" userId="edf4e9503db3a0a4" providerId="LiveId" clId="{59618EF4-A91C-4343-AC13-1623F55ABB0B}" dt="2021-10-13T03:34:31.402" v="28" actId="47"/>
        <pc:sldMkLst>
          <pc:docMk/>
          <pc:sldMk cId="2496558711" sldId="286"/>
        </pc:sldMkLst>
      </pc:sldChg>
      <pc:sldChg chg="modSp mod">
        <pc:chgData name="Bill Dodge" userId="edf4e9503db3a0a4" providerId="LiveId" clId="{59618EF4-A91C-4343-AC13-1623F55ABB0B}" dt="2021-10-14T23:51:10.366" v="119" actId="20577"/>
        <pc:sldMkLst>
          <pc:docMk/>
          <pc:sldMk cId="4039413086" sldId="290"/>
        </pc:sldMkLst>
        <pc:spChg chg="mod">
          <ac:chgData name="Bill Dodge" userId="edf4e9503db3a0a4" providerId="LiveId" clId="{59618EF4-A91C-4343-AC13-1623F55ABB0B}" dt="2021-10-14T23:51:10.366" v="119" actId="20577"/>
          <ac:spMkLst>
            <pc:docMk/>
            <pc:sldMk cId="4039413086" sldId="290"/>
            <ac:spMk id="3" creationId="{00000000-0000-0000-0000-000000000000}"/>
          </ac:spMkLst>
        </pc:spChg>
      </pc:sldChg>
      <pc:sldChg chg="modSp mod">
        <pc:chgData name="Bill Dodge" userId="edf4e9503db3a0a4" providerId="LiveId" clId="{59618EF4-A91C-4343-AC13-1623F55ABB0B}" dt="2021-10-13T03:33:05.730" v="21" actId="20577"/>
        <pc:sldMkLst>
          <pc:docMk/>
          <pc:sldMk cId="2350817859" sldId="297"/>
        </pc:sldMkLst>
        <pc:spChg chg="mod">
          <ac:chgData name="Bill Dodge" userId="edf4e9503db3a0a4" providerId="LiveId" clId="{59618EF4-A91C-4343-AC13-1623F55ABB0B}" dt="2021-10-13T03:32:45.711" v="0" actId="20577"/>
          <ac:spMkLst>
            <pc:docMk/>
            <pc:sldMk cId="2350817859" sldId="297"/>
            <ac:spMk id="2" creationId="{00000000-0000-0000-0000-000000000000}"/>
          </ac:spMkLst>
        </pc:spChg>
        <pc:spChg chg="mod">
          <ac:chgData name="Bill Dodge" userId="edf4e9503db3a0a4" providerId="LiveId" clId="{59618EF4-A91C-4343-AC13-1623F55ABB0B}" dt="2021-10-13T03:33:05.730" v="21" actId="20577"/>
          <ac:spMkLst>
            <pc:docMk/>
            <pc:sldMk cId="2350817859" sldId="297"/>
            <ac:spMk id="3" creationId="{00000000-0000-0000-0000-000000000000}"/>
          </ac:spMkLst>
        </pc:spChg>
      </pc:sldChg>
      <pc:sldChg chg="modSp mod">
        <pc:chgData name="Bill Dodge" userId="edf4e9503db3a0a4" providerId="LiveId" clId="{59618EF4-A91C-4343-AC13-1623F55ABB0B}" dt="2021-10-13T03:34:04.722" v="26" actId="20577"/>
        <pc:sldMkLst>
          <pc:docMk/>
          <pc:sldMk cId="3679187044" sldId="299"/>
        </pc:sldMkLst>
        <pc:spChg chg="mod">
          <ac:chgData name="Bill Dodge" userId="edf4e9503db3a0a4" providerId="LiveId" clId="{59618EF4-A91C-4343-AC13-1623F55ABB0B}" dt="2021-10-13T03:34:04.722" v="26" actId="20577"/>
          <ac:spMkLst>
            <pc:docMk/>
            <pc:sldMk cId="3679187044" sldId="299"/>
            <ac:spMk id="3" creationId="{00000000-0000-0000-0000-000000000000}"/>
          </ac:spMkLst>
        </pc:spChg>
      </pc:sldChg>
      <pc:sldChg chg="modSp mod">
        <pc:chgData name="Bill Dodge" userId="edf4e9503db3a0a4" providerId="LiveId" clId="{59618EF4-A91C-4343-AC13-1623F55ABB0B}" dt="2021-10-13T03:37:31.979" v="106" actId="20577"/>
        <pc:sldMkLst>
          <pc:docMk/>
          <pc:sldMk cId="2207722609" sldId="301"/>
        </pc:sldMkLst>
        <pc:spChg chg="mod">
          <ac:chgData name="Bill Dodge" userId="edf4e9503db3a0a4" providerId="LiveId" clId="{59618EF4-A91C-4343-AC13-1623F55ABB0B}" dt="2021-10-13T03:37:31.979" v="106" actId="20577"/>
          <ac:spMkLst>
            <pc:docMk/>
            <pc:sldMk cId="2207722609" sldId="301"/>
            <ac:spMk id="3" creationId="{00000000-0000-0000-0000-000000000000}"/>
          </ac:spMkLst>
        </pc:spChg>
      </pc:sldChg>
      <pc:sldChg chg="modSp mod">
        <pc:chgData name="Bill Dodge" userId="edf4e9503db3a0a4" providerId="LiveId" clId="{59618EF4-A91C-4343-AC13-1623F55ABB0B}" dt="2021-10-13T03:35:11.538" v="29" actId="1076"/>
        <pc:sldMkLst>
          <pc:docMk/>
          <pc:sldMk cId="1066972884" sldId="309"/>
        </pc:sldMkLst>
        <pc:spChg chg="mod">
          <ac:chgData name="Bill Dodge" userId="edf4e9503db3a0a4" providerId="LiveId" clId="{59618EF4-A91C-4343-AC13-1623F55ABB0B}" dt="2021-10-13T03:35:11.538" v="29" actId="1076"/>
          <ac:spMkLst>
            <pc:docMk/>
            <pc:sldMk cId="1066972884" sldId="309"/>
            <ac:spMk id="3" creationId="{00000000-0000-0000-0000-000000000000}"/>
          </ac:spMkLst>
        </pc:spChg>
      </pc:sldChg>
      <pc:sldChg chg="modSp mod">
        <pc:chgData name="Bill Dodge" userId="edf4e9503db3a0a4" providerId="LiveId" clId="{59618EF4-A91C-4343-AC13-1623F55ABB0B}" dt="2021-10-13T03:37:09.432" v="105" actId="20577"/>
        <pc:sldMkLst>
          <pc:docMk/>
          <pc:sldMk cId="1960358501" sldId="310"/>
        </pc:sldMkLst>
        <pc:spChg chg="mod">
          <ac:chgData name="Bill Dodge" userId="edf4e9503db3a0a4" providerId="LiveId" clId="{59618EF4-A91C-4343-AC13-1623F55ABB0B}" dt="2021-10-13T03:37:09.432" v="105" actId="20577"/>
          <ac:spMkLst>
            <pc:docMk/>
            <pc:sldMk cId="1960358501" sldId="310"/>
            <ac:spMk id="2" creationId="{00000000-0000-0000-0000-000000000000}"/>
          </ac:spMkLst>
        </pc:spChg>
        <pc:spChg chg="mod">
          <ac:chgData name="Bill Dodge" userId="edf4e9503db3a0a4" providerId="LiveId" clId="{59618EF4-A91C-4343-AC13-1623F55ABB0B}" dt="2021-10-13T03:35:41.275" v="57" actId="20577"/>
          <ac:spMkLst>
            <pc:docMk/>
            <pc:sldMk cId="1960358501" sldId="310"/>
            <ac:spMk id="3" creationId="{00000000-0000-0000-0000-000000000000}"/>
          </ac:spMkLst>
        </pc:spChg>
      </pc:sldChg>
    </pc:docChg>
  </pc:docChgLst>
  <pc:docChgLst>
    <pc:chgData name="Bill Dodge" userId="edf4e9503db3a0a4" providerId="LiveId" clId="{2A773F53-8377-A241-86E9-ABCBD78B8B41}"/>
    <pc:docChg chg="undo custSel addSld delSld modSld sldOrd">
      <pc:chgData name="Bill Dodge" userId="edf4e9503db3a0a4" providerId="LiveId" clId="{2A773F53-8377-A241-86E9-ABCBD78B8B41}" dt="2022-10-10T23:28:40.304" v="562" actId="20577"/>
      <pc:docMkLst>
        <pc:docMk/>
      </pc:docMkLst>
      <pc:sldChg chg="ord">
        <pc:chgData name="Bill Dodge" userId="edf4e9503db3a0a4" providerId="LiveId" clId="{2A773F53-8377-A241-86E9-ABCBD78B8B41}" dt="2022-10-10T23:19:23.272" v="4" actId="1076"/>
        <pc:sldMkLst>
          <pc:docMk/>
          <pc:sldMk cId="1881692936" sldId="256"/>
        </pc:sldMkLst>
      </pc:sldChg>
      <pc:sldChg chg="modSp">
        <pc:chgData name="Bill Dodge" userId="edf4e9503db3a0a4" providerId="LiveId" clId="{2A773F53-8377-A241-86E9-ABCBD78B8B41}" dt="2022-10-10T23:23:04.324" v="185" actId="20577"/>
        <pc:sldMkLst>
          <pc:docMk/>
          <pc:sldMk cId="689618583" sldId="267"/>
        </pc:sldMkLst>
        <pc:spChg chg="mod">
          <ac:chgData name="Bill Dodge" userId="edf4e9503db3a0a4" providerId="LiveId" clId="{2A773F53-8377-A241-86E9-ABCBD78B8B41}" dt="2022-10-10T23:23:04.324" v="185" actId="20577"/>
          <ac:spMkLst>
            <pc:docMk/>
            <pc:sldMk cId="689618583" sldId="267"/>
            <ac:spMk id="3" creationId="{00000000-0000-0000-0000-000000000000}"/>
          </ac:spMkLst>
        </pc:spChg>
      </pc:sldChg>
      <pc:sldChg chg="add">
        <pc:chgData name="Bill Dodge" userId="edf4e9503db3a0a4" providerId="LiveId" clId="{2A773F53-8377-A241-86E9-ABCBD78B8B41}" dt="2022-10-10T23:19:06.523" v="1" actId="22"/>
        <pc:sldMkLst>
          <pc:docMk/>
          <pc:sldMk cId="2536468197" sldId="274"/>
        </pc:sldMkLst>
      </pc:sldChg>
      <pc:sldChg chg="modSp">
        <pc:chgData name="Bill Dodge" userId="edf4e9503db3a0a4" providerId="LiveId" clId="{2A773F53-8377-A241-86E9-ABCBD78B8B41}" dt="2022-10-10T23:21:38.345" v="91" actId="20577"/>
        <pc:sldMkLst>
          <pc:docMk/>
          <pc:sldMk cId="2350817859" sldId="297"/>
        </pc:sldMkLst>
        <pc:spChg chg="mod">
          <ac:chgData name="Bill Dodge" userId="edf4e9503db3a0a4" providerId="LiveId" clId="{2A773F53-8377-A241-86E9-ABCBD78B8B41}" dt="2022-10-10T23:21:38.345" v="91" actId="20577"/>
          <ac:spMkLst>
            <pc:docMk/>
            <pc:sldMk cId="2350817859" sldId="297"/>
            <ac:spMk id="3" creationId="{00000000-0000-0000-0000-000000000000}"/>
          </ac:spMkLst>
        </pc:spChg>
      </pc:sldChg>
      <pc:sldChg chg="del">
        <pc:chgData name="Bill Dodge" userId="edf4e9503db3a0a4" providerId="LiveId" clId="{2A773F53-8377-A241-86E9-ABCBD78B8B41}" dt="2022-10-10T23:19:12.668" v="3" actId="2696"/>
        <pc:sldMkLst>
          <pc:docMk/>
          <pc:sldMk cId="4223587452" sldId="298"/>
        </pc:sldMkLst>
      </pc:sldChg>
      <pc:sldChg chg="modSp">
        <pc:chgData name="Bill Dodge" userId="edf4e9503db3a0a4" providerId="LiveId" clId="{2A773F53-8377-A241-86E9-ABCBD78B8B41}" dt="2022-10-10T23:26:36.225" v="439" actId="20577"/>
        <pc:sldMkLst>
          <pc:docMk/>
          <pc:sldMk cId="3679187044" sldId="299"/>
        </pc:sldMkLst>
        <pc:spChg chg="mod">
          <ac:chgData name="Bill Dodge" userId="edf4e9503db3a0a4" providerId="LiveId" clId="{2A773F53-8377-A241-86E9-ABCBD78B8B41}" dt="2022-10-10T23:25:31.063" v="375" actId="20577"/>
          <ac:spMkLst>
            <pc:docMk/>
            <pc:sldMk cId="3679187044" sldId="299"/>
            <ac:spMk id="2" creationId="{00000000-0000-0000-0000-000000000000}"/>
          </ac:spMkLst>
        </pc:spChg>
        <pc:spChg chg="mod">
          <ac:chgData name="Bill Dodge" userId="edf4e9503db3a0a4" providerId="LiveId" clId="{2A773F53-8377-A241-86E9-ABCBD78B8B41}" dt="2022-10-10T23:26:36.225" v="439" actId="20577"/>
          <ac:spMkLst>
            <pc:docMk/>
            <pc:sldMk cId="3679187044" sldId="299"/>
            <ac:spMk id="3" creationId="{00000000-0000-0000-0000-000000000000}"/>
          </ac:spMkLst>
        </pc:spChg>
      </pc:sldChg>
      <pc:sldChg chg="modSp">
        <pc:chgData name="Bill Dodge" userId="edf4e9503db3a0a4" providerId="LiveId" clId="{2A773F53-8377-A241-86E9-ABCBD78B8B41}" dt="2022-10-10T23:28:40.304" v="562" actId="20577"/>
        <pc:sldMkLst>
          <pc:docMk/>
          <pc:sldMk cId="2207722609" sldId="301"/>
        </pc:sldMkLst>
        <pc:spChg chg="mod">
          <ac:chgData name="Bill Dodge" userId="edf4e9503db3a0a4" providerId="LiveId" clId="{2A773F53-8377-A241-86E9-ABCBD78B8B41}" dt="2022-10-10T23:28:40.304" v="562" actId="20577"/>
          <ac:spMkLst>
            <pc:docMk/>
            <pc:sldMk cId="2207722609" sldId="301"/>
            <ac:spMk id="3" creationId="{00000000-0000-0000-0000-000000000000}"/>
          </ac:spMkLst>
        </pc:spChg>
      </pc:sldChg>
      <pc:sldChg chg="modSp">
        <pc:chgData name="Bill Dodge" userId="edf4e9503db3a0a4" providerId="LiveId" clId="{2A773F53-8377-A241-86E9-ABCBD78B8B41}" dt="2022-10-10T23:27:29.749" v="502" actId="20577"/>
        <pc:sldMkLst>
          <pc:docMk/>
          <pc:sldMk cId="1066972884" sldId="309"/>
        </pc:sldMkLst>
        <pc:spChg chg="mod">
          <ac:chgData name="Bill Dodge" userId="edf4e9503db3a0a4" providerId="LiveId" clId="{2A773F53-8377-A241-86E9-ABCBD78B8B41}" dt="2022-10-10T23:27:09.954" v="472" actId="20577"/>
          <ac:spMkLst>
            <pc:docMk/>
            <pc:sldMk cId="1066972884" sldId="309"/>
            <ac:spMk id="2" creationId="{00000000-0000-0000-0000-000000000000}"/>
          </ac:spMkLst>
        </pc:spChg>
        <pc:spChg chg="mod">
          <ac:chgData name="Bill Dodge" userId="edf4e9503db3a0a4" providerId="LiveId" clId="{2A773F53-8377-A241-86E9-ABCBD78B8B41}" dt="2022-10-10T23:27:29.749" v="502" actId="20577"/>
          <ac:spMkLst>
            <pc:docMk/>
            <pc:sldMk cId="1066972884" sldId="309"/>
            <ac:spMk id="3" creationId="{00000000-0000-0000-0000-000000000000}"/>
          </ac:spMkLst>
        </pc:spChg>
      </pc:sldChg>
      <pc:sldChg chg="modSp">
        <pc:chgData name="Bill Dodge" userId="edf4e9503db3a0a4" providerId="LiveId" clId="{2A773F53-8377-A241-86E9-ABCBD78B8B41}" dt="2022-10-10T23:28:11.572" v="540" actId="20577"/>
        <pc:sldMkLst>
          <pc:docMk/>
          <pc:sldMk cId="1960358501" sldId="310"/>
        </pc:sldMkLst>
        <pc:spChg chg="mod">
          <ac:chgData name="Bill Dodge" userId="edf4e9503db3a0a4" providerId="LiveId" clId="{2A773F53-8377-A241-86E9-ABCBD78B8B41}" dt="2022-10-10T23:27:50.916" v="534" actId="20577"/>
          <ac:spMkLst>
            <pc:docMk/>
            <pc:sldMk cId="1960358501" sldId="310"/>
            <ac:spMk id="2" creationId="{00000000-0000-0000-0000-000000000000}"/>
          </ac:spMkLst>
        </pc:spChg>
        <pc:spChg chg="mod">
          <ac:chgData name="Bill Dodge" userId="edf4e9503db3a0a4" providerId="LiveId" clId="{2A773F53-8377-A241-86E9-ABCBD78B8B41}" dt="2022-10-10T23:28:11.572" v="540" actId="20577"/>
          <ac:spMkLst>
            <pc:docMk/>
            <pc:sldMk cId="1960358501" sldId="310"/>
            <ac:spMk id="3" creationId="{00000000-0000-0000-0000-000000000000}"/>
          </ac:spMkLst>
        </pc:spChg>
      </pc:sldChg>
      <pc:sldChg chg="new del">
        <pc:chgData name="Bill Dodge" userId="edf4e9503db3a0a4" providerId="LiveId" clId="{2A773F53-8377-A241-86E9-ABCBD78B8B41}" dt="2022-10-10T23:19:09.805" v="2" actId="2696"/>
        <pc:sldMkLst>
          <pc:docMk/>
          <pc:sldMk cId="234437662" sldId="31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50014C91-594D-445D-AEAC-78459A522E42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C6089564-AE7E-4E13-9682-0E84B5CC97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622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0029DC-7A9D-4447-A16E-E149EC91AB94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8275" y="1173163"/>
            <a:ext cx="4225925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518025"/>
            <a:ext cx="5683250" cy="36972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725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14920A-101F-AE41-A9AD-54BEB6185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574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33500" y="1163638"/>
            <a:ext cx="4191000" cy="3143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7443E5-8988-4D90-8BC1-D42E0588B7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446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8B3A-82E7-499E-8FC2-3C326CFF9BD9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1AE11-44EC-427F-B72F-C67155BE6A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251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8B3A-82E7-499E-8FC2-3C326CFF9BD9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1AE11-44EC-427F-B72F-C67155BE6A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218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8B3A-82E7-499E-8FC2-3C326CFF9BD9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1AE11-44EC-427F-B72F-C67155BE6A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52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8B3A-82E7-499E-8FC2-3C326CFF9BD9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1AE11-44EC-427F-B72F-C67155BE6A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839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8B3A-82E7-499E-8FC2-3C326CFF9BD9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1AE11-44EC-427F-B72F-C67155BE6A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29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8B3A-82E7-499E-8FC2-3C326CFF9BD9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1AE11-44EC-427F-B72F-C67155BE6A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978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8B3A-82E7-499E-8FC2-3C326CFF9BD9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1AE11-44EC-427F-B72F-C67155BE6A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242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8B3A-82E7-499E-8FC2-3C326CFF9BD9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1AE11-44EC-427F-B72F-C67155BE6A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46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8B3A-82E7-499E-8FC2-3C326CFF9BD9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1AE11-44EC-427F-B72F-C67155BE6A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469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8B3A-82E7-499E-8FC2-3C326CFF9BD9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1AE11-44EC-427F-B72F-C67155BE6A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17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8B3A-82E7-499E-8FC2-3C326CFF9BD9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1AE11-44EC-427F-B72F-C67155BE6A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303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E8B3A-82E7-499E-8FC2-3C326CFF9BD9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1AE11-44EC-427F-B72F-C67155BE6A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301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pp.leg.wa.gov/RCW/default.aspx?cite=11.130.00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Let's Start on the Right Foot - Again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2542032"/>
            <a:ext cx="7772400" cy="4011168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Bill Dodge</a:t>
            </a:r>
          </a:p>
          <a:p>
            <a:endParaRPr lang="en-US" dirty="0"/>
          </a:p>
          <a:p>
            <a:r>
              <a:rPr lang="en-US" dirty="0"/>
              <a:t>King County Bar Association</a:t>
            </a:r>
          </a:p>
          <a:p>
            <a:r>
              <a:rPr lang="en-US" dirty="0"/>
              <a:t>Annual 11.88 Guardian ad Litem Training</a:t>
            </a:r>
          </a:p>
          <a:p>
            <a:r>
              <a:rPr lang="en-US" dirty="0"/>
              <a:t>April 7, 2017</a:t>
            </a:r>
          </a:p>
        </p:txBody>
      </p:sp>
    </p:spTree>
    <p:extLst>
      <p:ext uri="{BB962C8B-B14F-4D97-AF65-F5344CB8AC3E}">
        <p14:creationId xmlns:p14="http://schemas.microsoft.com/office/powerpoint/2010/main" val="1881692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may have been focusing too much on what the AIP is </a:t>
            </a:r>
            <a:r>
              <a:rPr lang="en-US" b="1" dirty="0">
                <a:solidFill>
                  <a:srgbClr val="FF0000"/>
                </a:solidFill>
              </a:rPr>
              <a:t>NOT</a:t>
            </a:r>
            <a:r>
              <a:rPr lang="en-US" dirty="0"/>
              <a:t> capable of doing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because the Petition is full of information about what the AIP cannot do.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 should start our investigation by focusing on what the AIP</a:t>
            </a:r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sz="4000" b="1" i="1" u="sng" dirty="0"/>
              <a:t>IS</a:t>
            </a:r>
            <a:r>
              <a:rPr lang="en-US" sz="4000" b="1" i="1" u="sng" dirty="0">
                <a:solidFill>
                  <a:srgbClr val="FF0000"/>
                </a:solidFill>
              </a:rPr>
              <a:t> CAPABLE </a:t>
            </a:r>
            <a:r>
              <a:rPr lang="en-US" sz="4000" dirty="0"/>
              <a:t>OF DOING!!!</a:t>
            </a:r>
          </a:p>
        </p:txBody>
      </p:sp>
    </p:spTree>
    <p:extLst>
      <p:ext uri="{BB962C8B-B14F-4D97-AF65-F5344CB8AC3E}">
        <p14:creationId xmlns:p14="http://schemas.microsoft.com/office/powerpoint/2010/main" val="4039413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6448"/>
            <a:ext cx="7886700" cy="1325563"/>
          </a:xfrm>
        </p:spPr>
        <p:txBody>
          <a:bodyPr/>
          <a:lstStyle/>
          <a:p>
            <a:r>
              <a:rPr lang="en-US" dirty="0"/>
              <a:t>What assumptions do we make in starting our CV visits / investigations?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78867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If we follow the legislative purpose, we must first determine the AIP's capacities.</a:t>
            </a:r>
          </a:p>
          <a:p>
            <a:r>
              <a:rPr lang="en-US" dirty="0"/>
              <a:t>We can do this by reviewing the record, the petition, the Order Appointing CV and other documents</a:t>
            </a:r>
          </a:p>
          <a:p>
            <a:r>
              <a:rPr lang="en-US" dirty="0"/>
              <a:t>Then, when we meet the Respondent for the first time, we should ask Who, What, When, Where, Why, How questions.  </a:t>
            </a:r>
          </a:p>
          <a:p>
            <a:r>
              <a:rPr lang="en-US" dirty="0"/>
              <a:t>Who are you?</a:t>
            </a:r>
          </a:p>
          <a:p>
            <a:pPr lvl="1"/>
            <a:r>
              <a:rPr lang="en-US" dirty="0"/>
              <a:t>What is your name.</a:t>
            </a:r>
          </a:p>
          <a:p>
            <a:pPr lvl="1"/>
            <a:r>
              <a:rPr lang="en-US" dirty="0"/>
              <a:t>Who visits you?</a:t>
            </a:r>
          </a:p>
          <a:p>
            <a:pPr lvl="1"/>
            <a:r>
              <a:rPr lang="en-US" dirty="0"/>
              <a:t>Who are your family members?</a:t>
            </a:r>
          </a:p>
          <a:p>
            <a:pPr lvl="1"/>
            <a:r>
              <a:rPr lang="en-US" dirty="0"/>
              <a:t>Who are your neighbors and friends?</a:t>
            </a:r>
          </a:p>
          <a:p>
            <a:r>
              <a:rPr lang="en-US" dirty="0"/>
              <a:t>When did you get here?</a:t>
            </a:r>
          </a:p>
          <a:p>
            <a:r>
              <a:rPr lang="en-US" dirty="0"/>
              <a:t>Where did you live before you came here.</a:t>
            </a:r>
          </a:p>
          <a:p>
            <a:r>
              <a:rPr lang="en-US" dirty="0"/>
              <a:t>Why did you come here?</a:t>
            </a:r>
          </a:p>
          <a:p>
            <a:r>
              <a:rPr lang="en-US" dirty="0"/>
              <a:t>How did you come here?  How long are you going to be here?</a:t>
            </a:r>
          </a:p>
        </p:txBody>
      </p:sp>
    </p:spTree>
    <p:extLst>
      <p:ext uri="{BB962C8B-B14F-4D97-AF65-F5344CB8AC3E}">
        <p14:creationId xmlns:p14="http://schemas.microsoft.com/office/powerpoint/2010/main" val="1066972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As CV, you are pivotal in, often determinative of, the outcome.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Momentum to initiate guardianship</a:t>
            </a:r>
          </a:p>
          <a:p>
            <a:r>
              <a:rPr lang="en-US" dirty="0"/>
              <a:t>Momentum at time of appointment of CV</a:t>
            </a:r>
          </a:p>
          <a:p>
            <a:r>
              <a:rPr lang="en-US" dirty="0"/>
              <a:t>Momentum on appointment of a Guardian</a:t>
            </a:r>
          </a:p>
          <a:p>
            <a:r>
              <a:rPr lang="en-US" dirty="0"/>
              <a:t>Where does the CV fit in?</a:t>
            </a:r>
          </a:p>
          <a:p>
            <a:pPr lvl="1"/>
            <a:r>
              <a:rPr lang="en-US" b="1" dirty="0">
                <a:highlight>
                  <a:srgbClr val="FFFF00"/>
                </a:highlight>
              </a:rPr>
              <a:t>Strong advocate for Best Interests</a:t>
            </a:r>
          </a:p>
          <a:p>
            <a:pPr lvl="1"/>
            <a:r>
              <a:rPr lang="en-US" b="1" dirty="0">
                <a:highlight>
                  <a:srgbClr val="FFFF00"/>
                </a:highlight>
              </a:rPr>
              <a:t>Starting from scratch, not bound by allegations in the Petition</a:t>
            </a:r>
          </a:p>
          <a:p>
            <a:r>
              <a:rPr lang="en-US" dirty="0"/>
              <a:t>Although 45 days is short, we can slow things down a bit and do a thorough investigation, often which has not happened at the filing of the petition.</a:t>
            </a:r>
          </a:p>
          <a:p>
            <a:pPr lvl="1"/>
            <a:r>
              <a:rPr lang="en-US" dirty="0"/>
              <a:t>There are often exigencies which require filing the Petition before a thorough investigation has even begun</a:t>
            </a:r>
          </a:p>
          <a:p>
            <a:pPr lvl="1"/>
            <a:r>
              <a:rPr lang="en-US" dirty="0"/>
              <a:t>This is where you, as CV, come in – vital to the best outcome for </a:t>
            </a:r>
            <a:r>
              <a:rPr lang="en-US" dirty="0" err="1"/>
              <a:t>REpondent</a:t>
            </a:r>
            <a:endParaRPr lang="en-US" dirty="0"/>
          </a:p>
          <a:p>
            <a:r>
              <a:rPr lang="en-US" dirty="0"/>
              <a:t>Courts rely heavily on the CV report and recommendations.</a:t>
            </a:r>
          </a:p>
        </p:txBody>
      </p:sp>
    </p:spTree>
    <p:extLst>
      <p:ext uri="{BB962C8B-B14F-4D97-AF65-F5344CB8AC3E}">
        <p14:creationId xmlns:p14="http://schemas.microsoft.com/office/powerpoint/2010/main" val="1960358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65127"/>
            <a:ext cx="8382000" cy="473073"/>
          </a:xfrm>
        </p:spPr>
        <p:txBody>
          <a:bodyPr>
            <a:normAutofit fontScale="90000"/>
          </a:bodyPr>
          <a:lstStyle/>
          <a:p>
            <a:r>
              <a:rPr lang="en-US" dirty="0"/>
              <a:t>Here is a helpful tool for your initial assessment.</a:t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0619" t="9983" r="18584" b="22560"/>
          <a:stretch/>
        </p:blipFill>
        <p:spPr>
          <a:xfrm>
            <a:off x="152400" y="861391"/>
            <a:ext cx="4343400" cy="54523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60459" t="20270" r="18099" b="10810"/>
          <a:stretch/>
        </p:blipFill>
        <p:spPr>
          <a:xfrm>
            <a:off x="4691020" y="921835"/>
            <a:ext cx="4343400" cy="540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589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Moving Forward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Our job as CV should begin with assessing the Respondent’s capabilities, preferences, opinions</a:t>
            </a:r>
          </a:p>
          <a:p>
            <a:r>
              <a:rPr lang="en-US" dirty="0"/>
              <a:t>Then we assess the Respondent’s needs that are not being met</a:t>
            </a:r>
          </a:p>
          <a:p>
            <a:r>
              <a:rPr lang="en-US" dirty="0"/>
              <a:t>Then we assess why they are not being met (isolation, lack of resources, temporary condition e.g., chemical imbalance, loss of loved one, illness)</a:t>
            </a:r>
          </a:p>
          <a:p>
            <a:r>
              <a:rPr lang="en-US" dirty="0"/>
              <a:t>Then we can determine if there is a less restrictive alternative to fill the “gap” </a:t>
            </a:r>
          </a:p>
          <a:p>
            <a:r>
              <a:rPr lang="en-US" dirty="0"/>
              <a:t>Tailor any less restrictive alternatives specifically to meet the Respondent’s needs</a:t>
            </a:r>
          </a:p>
          <a:p>
            <a:r>
              <a:rPr lang="en-US" dirty="0"/>
              <a:t>Appointment of a guardian for </a:t>
            </a:r>
            <a:r>
              <a:rPr lang="en-US" b="1" i="1" u="sng" dirty="0">
                <a:solidFill>
                  <a:srgbClr val="FFFF00"/>
                </a:solidFill>
              </a:rPr>
              <a:t>only</a:t>
            </a:r>
            <a:r>
              <a:rPr lang="en-US" dirty="0"/>
              <a:t> those areas where Respondent is unable to meaningfully participate or make decisions</a:t>
            </a:r>
          </a:p>
        </p:txBody>
      </p:sp>
    </p:spTree>
    <p:extLst>
      <p:ext uri="{BB962C8B-B14F-4D97-AF65-F5344CB8AC3E}">
        <p14:creationId xmlns:p14="http://schemas.microsoft.com/office/powerpoint/2010/main" val="22077226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Starting Blocks Free Stock Photo HD - Public Domain Pictures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73"/>
          <a:stretch/>
        </p:blipFill>
        <p:spPr>
          <a:xfrm>
            <a:off x="5435276" y="1981200"/>
            <a:ext cx="3251524" cy="2439130"/>
          </a:xfrm>
        </p:spPr>
      </p:pic>
      <p:pic>
        <p:nvPicPr>
          <p:cNvPr id="5" name="Content Placeholder 3" descr="Starting Blocks Free Stock Photo HD - Public Domain Pictures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73"/>
          <a:stretch/>
        </p:blipFill>
        <p:spPr>
          <a:xfrm rot="10800000">
            <a:off x="457200" y="1981200"/>
            <a:ext cx="3251524" cy="2439130"/>
          </a:xfrm>
          <a:prstGeom prst="rect">
            <a:avLst/>
          </a:prstGeom>
        </p:spPr>
      </p:pic>
      <p:pic>
        <p:nvPicPr>
          <p:cNvPr id="9" name="Picture 8" descr="Arrows, Blue, Double, Reverse, Redo, Reload, Cycl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810000" y="2419349"/>
            <a:ext cx="1524000" cy="12382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19200" y="4800600"/>
            <a:ext cx="166128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Can’t do</a:t>
            </a:r>
          </a:p>
          <a:p>
            <a:r>
              <a:rPr lang="en-US" sz="2800" dirty="0">
                <a:solidFill>
                  <a:srgbClr val="FF0000"/>
                </a:solidFill>
              </a:rPr>
              <a:t>Incapacity</a:t>
            </a:r>
          </a:p>
          <a:p>
            <a:r>
              <a:rPr lang="en-US" sz="2800" dirty="0">
                <a:solidFill>
                  <a:srgbClr val="FF0000"/>
                </a:solidFill>
              </a:rPr>
              <a:t>Inability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34338" y="4169658"/>
            <a:ext cx="135646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00" b="1" dirty="0">
                <a:solidFill>
                  <a:srgbClr val="FFFF00">
                    <a:alpha val="74000"/>
                  </a:srgbClr>
                </a:solidFill>
              </a:rPr>
              <a:t>X</a:t>
            </a:r>
            <a:endParaRPr lang="en-US" b="1" dirty="0">
              <a:solidFill>
                <a:srgbClr val="FFFF00">
                  <a:alpha val="74000"/>
                </a:srgb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248400" y="4800600"/>
            <a:ext cx="1981200" cy="16143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00CC00"/>
                </a:solidFill>
              </a:rPr>
              <a:t>Can do!</a:t>
            </a:r>
          </a:p>
          <a:p>
            <a:pPr algn="ctr"/>
            <a:r>
              <a:rPr lang="en-US" sz="3200" dirty="0">
                <a:solidFill>
                  <a:srgbClr val="00CC00"/>
                </a:solidFill>
              </a:rPr>
              <a:t>Capacity!</a:t>
            </a:r>
          </a:p>
          <a:p>
            <a:pPr algn="ctr"/>
            <a:r>
              <a:rPr lang="en-US" sz="3200" dirty="0">
                <a:solidFill>
                  <a:srgbClr val="00CC00"/>
                </a:solidFill>
              </a:rPr>
              <a:t>Abilities!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4682" y="1524000"/>
            <a:ext cx="7811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from validate the negatives	</a:t>
            </a:r>
            <a:r>
              <a:rPr lang="en-US" dirty="0"/>
              <a:t>	</a:t>
            </a:r>
            <a:r>
              <a:rPr lang="en-US" b="1" dirty="0">
                <a:solidFill>
                  <a:srgbClr val="FFFF00"/>
                </a:solidFill>
              </a:rPr>
              <a:t>                        to assess the positives</a:t>
            </a:r>
          </a:p>
        </p:txBody>
      </p:sp>
    </p:spTree>
    <p:extLst>
      <p:ext uri="{BB962C8B-B14F-4D97-AF65-F5344CB8AC3E}">
        <p14:creationId xmlns:p14="http://schemas.microsoft.com/office/powerpoint/2010/main" val="3147614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45F1A8-24E2-42CB-8B35-152D7DA174B8}"/>
              </a:ext>
            </a:extLst>
          </p:cNvPr>
          <p:cNvSpPr txBox="1"/>
          <p:nvPr/>
        </p:nvSpPr>
        <p:spPr>
          <a:xfrm>
            <a:off x="639304" y="1205962"/>
            <a:ext cx="7880888" cy="4593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i="0" u="none" strike="noStrike" dirty="0">
                <a:solidFill>
                  <a:srgbClr val="000000"/>
                </a:solidFill>
                <a:effectLst/>
                <a:latin typeface="Open Sans" panose="020F0502020204030204" pitchFamily="34" charset="0"/>
              </a:rPr>
              <a:t>Intent</a:t>
            </a:r>
          </a:p>
          <a:p>
            <a:endParaRPr lang="en-US" sz="2100" b="1" i="0" u="none" strike="noStrike" dirty="0">
              <a:solidFill>
                <a:srgbClr val="000000"/>
              </a:solidFill>
              <a:effectLst/>
              <a:latin typeface="Open Sans" panose="020F0502020204030204" pitchFamily="34" charset="0"/>
            </a:endParaRPr>
          </a:p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It is the </a:t>
            </a:r>
            <a:r>
              <a:rPr lang="en-US" sz="1800" b="1" i="1" u="sng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intent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of the legislature to protect the liberty and </a:t>
            </a:r>
            <a:r>
              <a:rPr lang="en-US" sz="1800" b="1" i="1" u="sng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autonomy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of all people of this state, and to enable them to exercise their rights under the law to the </a:t>
            </a:r>
            <a:r>
              <a:rPr lang="en-US" sz="1800" b="1" i="1" u="sng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maximum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extent, consistent with the </a:t>
            </a:r>
            <a:r>
              <a:rPr lang="en-US" sz="1800" b="1" i="1" u="sng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capacity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of each person. The legislature recognizes that people with incapacities have </a:t>
            </a:r>
            <a:r>
              <a:rPr lang="en-US" sz="1800" b="1" i="1" u="sng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unique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abilities and needs, and that some people with incapacities cannot exercise their rights or provide for their basic needs without the help of a guardian. However, their liberty and autonomy should be restricted through guardianship, conservatorship, emergency guardianship, emergency conservatorship, and other protective arrangements </a:t>
            </a:r>
            <a:r>
              <a:rPr lang="en-US" sz="1800" b="1" i="1" u="sng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only to the minimum extent necessary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to adequately provide for their own health or safety, or to adequately manage their financial affairs.  </a:t>
            </a:r>
            <a:r>
              <a:rPr lang="en-US" sz="1800" b="0" i="1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Emphasis added.</a:t>
            </a:r>
            <a:endParaRPr lang="en-US" sz="1800" b="0" i="0" u="none" strike="noStrike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r>
              <a:rPr lang="en-US" sz="1800" dirty="0"/>
              <a:t> </a:t>
            </a:r>
          </a:p>
          <a:p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RCW  </a:t>
            </a:r>
            <a:r>
              <a:rPr lang="en-US" sz="1800" b="1" i="0" u="none" strike="noStrike" dirty="0">
                <a:solidFill>
                  <a:srgbClr val="2B674D"/>
                </a:solidFill>
                <a:effectLst/>
                <a:latin typeface="Open Sans" panose="020B0606030504020204" pitchFamily="34" charset="0"/>
                <a:hlinkClick r:id="rId3"/>
              </a:rPr>
              <a:t>11.130.001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468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should we start?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Actually, we </a:t>
            </a:r>
            <a:r>
              <a:rPr lang="en-US" b="1" i="1" u="sng" dirty="0">
                <a:solidFill>
                  <a:srgbClr val="FFFF00"/>
                </a:solidFill>
              </a:rPr>
              <a:t>don’t</a:t>
            </a:r>
            <a:r>
              <a:rPr lang="en-US" dirty="0"/>
              <a:t> </a:t>
            </a:r>
            <a:r>
              <a:rPr lang="en-US" b="1" i="1" u="sng" dirty="0">
                <a:solidFill>
                  <a:srgbClr val="FFFF00"/>
                </a:solidFill>
              </a:rPr>
              <a:t>start</a:t>
            </a:r>
            <a:r>
              <a:rPr lang="en-US" dirty="0"/>
              <a:t> by looking at the proposed guardian</a:t>
            </a:r>
          </a:p>
          <a:p>
            <a:pPr marL="0" indent="0">
              <a:buNone/>
            </a:pPr>
            <a:r>
              <a:rPr lang="en-US" dirty="0"/>
              <a:t>and we should not start by validating the incapacities alleged in the petition</a:t>
            </a:r>
          </a:p>
        </p:txBody>
      </p:sp>
    </p:spTree>
    <p:extLst>
      <p:ext uri="{BB962C8B-B14F-4D97-AF65-F5344CB8AC3E}">
        <p14:creationId xmlns:p14="http://schemas.microsoft.com/office/powerpoint/2010/main" val="456396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Unfortunately, the momentum from the beginning favors </a:t>
            </a:r>
            <a:r>
              <a:rPr lang="en-US" b="1" i="1" dirty="0">
                <a:solidFill>
                  <a:srgbClr val="FF0000"/>
                </a:solidFill>
              </a:rPr>
              <a:t>focusing on incapacity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Petition alleges incapacities that led to the filing</a:t>
            </a:r>
          </a:p>
          <a:p>
            <a:r>
              <a:rPr lang="en-US" dirty="0"/>
              <a:t>Medical Report form asks about “needs"</a:t>
            </a:r>
          </a:p>
          <a:p>
            <a:pPr lvl="1"/>
            <a:r>
              <a:rPr lang="en-US" sz="2400" dirty="0">
                <a:solidFill>
                  <a:srgbClr val="FF0000"/>
                </a:solidFill>
              </a:rPr>
              <a:t>My opinion as to the specific assistance [name] </a:t>
            </a:r>
            <a:r>
              <a:rPr lang="en-US" sz="2400" b="1" i="1" u="sng" dirty="0">
                <a:solidFill>
                  <a:srgbClr val="FF0000"/>
                </a:solidFill>
              </a:rPr>
              <a:t>needs</a:t>
            </a:r>
            <a:r>
              <a:rPr lang="en-US" sz="2400" dirty="0">
                <a:solidFill>
                  <a:srgbClr val="FF0000"/>
                </a:solidFill>
              </a:rPr>
              <a:t> is </a:t>
            </a:r>
            <a:r>
              <a:rPr lang="en-US" sz="1050" i="1" dirty="0">
                <a:solidFill>
                  <a:srgbClr val="FF0000"/>
                </a:solidFill>
              </a:rPr>
              <a:t>(including items such as household chores, managing finances)</a:t>
            </a:r>
            <a:r>
              <a:rPr lang="en-US" sz="1050" dirty="0">
                <a:solidFill>
                  <a:srgbClr val="FF0000"/>
                </a:solidFill>
              </a:rPr>
              <a:t>:  </a:t>
            </a:r>
            <a:endParaRPr lang="en-US" sz="2400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Medical Report does focus on capabilities</a:t>
            </a:r>
          </a:p>
          <a:p>
            <a:r>
              <a:rPr lang="en-US" dirty="0"/>
              <a:t>Often there is already a proposed guardian nominated by the Petitioner</a:t>
            </a:r>
          </a:p>
          <a:p>
            <a:r>
              <a:rPr lang="en-US" dirty="0"/>
              <a:t>Language focuses on inabilities and limitations</a:t>
            </a:r>
          </a:p>
          <a:p>
            <a:r>
              <a:rPr lang="en-US" dirty="0"/>
              <a:t>Legislative purpose only lists a guardian as the means to meet needs:</a:t>
            </a:r>
          </a:p>
          <a:p>
            <a:pPr lvl="1"/>
            <a:r>
              <a:rPr lang="en-US" dirty="0"/>
              <a:t>“without the help of a guardian” … RCW 11.130.010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817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may be starting backwards</a:t>
            </a:r>
          </a:p>
        </p:txBody>
      </p:sp>
      <p:pic>
        <p:nvPicPr>
          <p:cNvPr id="4" name="Content Placeholder 3" descr="301 Moved Permanently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596" y="1906587"/>
            <a:ext cx="4146808" cy="4189414"/>
          </a:xfrm>
        </p:spPr>
      </p:pic>
    </p:spTree>
    <p:extLst>
      <p:ext uri="{BB962C8B-B14F-4D97-AF65-F5344CB8AC3E}">
        <p14:creationId xmlns:p14="http://schemas.microsoft.com/office/powerpoint/2010/main" val="2560596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need to change the way we begin – on the right foot – again.</a:t>
            </a:r>
          </a:p>
        </p:txBody>
      </p:sp>
      <p:pic>
        <p:nvPicPr>
          <p:cNvPr id="4" name="Content Placeholder 3" descr="Starting Blocks Free Stock Photo HD - Public Domain Pictures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73"/>
          <a:stretch/>
        </p:blipFill>
        <p:spPr>
          <a:xfrm>
            <a:off x="5435276" y="1981200"/>
            <a:ext cx="3251524" cy="2439130"/>
          </a:xfrm>
        </p:spPr>
      </p:pic>
      <p:pic>
        <p:nvPicPr>
          <p:cNvPr id="5" name="Content Placeholder 3" descr="Starting Blocks Free Stock Photo HD - Public Domain Pictures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73"/>
          <a:stretch/>
        </p:blipFill>
        <p:spPr>
          <a:xfrm rot="10800000">
            <a:off x="457200" y="1981200"/>
            <a:ext cx="3251524" cy="2439130"/>
          </a:xfrm>
          <a:prstGeom prst="rect">
            <a:avLst/>
          </a:prstGeom>
        </p:spPr>
      </p:pic>
      <p:pic>
        <p:nvPicPr>
          <p:cNvPr id="9" name="Picture 8" descr="Arrows, Blue, Double, Reverse, Redo, Reload, Cycl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810000" y="2419349"/>
            <a:ext cx="1524000" cy="12382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19200" y="4800600"/>
            <a:ext cx="166128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Can’t do</a:t>
            </a:r>
          </a:p>
          <a:p>
            <a:r>
              <a:rPr lang="en-US" sz="2800" dirty="0">
                <a:solidFill>
                  <a:srgbClr val="FF0000"/>
                </a:solidFill>
              </a:rPr>
              <a:t>Incapacity</a:t>
            </a:r>
          </a:p>
          <a:p>
            <a:r>
              <a:rPr lang="en-US" sz="2800" dirty="0">
                <a:solidFill>
                  <a:srgbClr val="FF0000"/>
                </a:solidFill>
              </a:rPr>
              <a:t>Inability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34338" y="4169658"/>
            <a:ext cx="135646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00" b="1" dirty="0">
                <a:solidFill>
                  <a:srgbClr val="FFFF00">
                    <a:alpha val="74000"/>
                  </a:srgbClr>
                </a:solidFill>
              </a:rPr>
              <a:t>X</a:t>
            </a:r>
            <a:endParaRPr lang="en-US" b="1" dirty="0">
              <a:solidFill>
                <a:srgbClr val="FFFF00">
                  <a:alpha val="74000"/>
                </a:srgb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248400" y="4800600"/>
            <a:ext cx="1981200" cy="16143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00CC00"/>
                </a:solidFill>
              </a:rPr>
              <a:t>Can do!</a:t>
            </a:r>
          </a:p>
          <a:p>
            <a:pPr algn="ctr"/>
            <a:r>
              <a:rPr lang="en-US" sz="3200" dirty="0">
                <a:solidFill>
                  <a:srgbClr val="00CC00"/>
                </a:solidFill>
              </a:rPr>
              <a:t>Capacity!</a:t>
            </a:r>
          </a:p>
          <a:p>
            <a:pPr algn="ctr"/>
            <a:r>
              <a:rPr lang="en-US" sz="3200" dirty="0">
                <a:solidFill>
                  <a:srgbClr val="00CC00"/>
                </a:solidFill>
              </a:rPr>
              <a:t>Abilities!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4682" y="1524000"/>
            <a:ext cx="7811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from validating the negatives	</a:t>
            </a:r>
            <a:r>
              <a:rPr lang="en-US" dirty="0"/>
              <a:t>	</a:t>
            </a:r>
            <a:r>
              <a:rPr lang="en-US" b="1" dirty="0">
                <a:solidFill>
                  <a:srgbClr val="FFFF00"/>
                </a:solidFill>
              </a:rPr>
              <a:t>                        to assessing the positives</a:t>
            </a:r>
          </a:p>
        </p:txBody>
      </p:sp>
    </p:spTree>
    <p:extLst>
      <p:ext uri="{BB962C8B-B14F-4D97-AF65-F5344CB8AC3E}">
        <p14:creationId xmlns:p14="http://schemas.microsoft.com/office/powerpoint/2010/main" val="3554672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543" y="365126"/>
            <a:ext cx="8603411" cy="1325563"/>
          </a:xfrm>
        </p:spPr>
        <p:txBody>
          <a:bodyPr>
            <a:normAutofit fontScale="90000"/>
          </a:bodyPr>
          <a:lstStyle/>
          <a:p>
            <a:r>
              <a:rPr lang="en-US" sz="2700" dirty="0"/>
              <a:t>To accurately assess the AIP’s capabilities, we </a:t>
            </a:r>
            <a:r>
              <a:rPr lang="en-US" sz="2700" b="1" i="1" u="sng" dirty="0"/>
              <a:t>must</a:t>
            </a:r>
            <a:r>
              <a:rPr lang="en-US" sz="2700" dirty="0"/>
              <a:t> have a meaningful conversation with the AIP and those who know the AIP.  Those conversations may not (up to now) be focusing on capacities in a systematic way.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Family</a:t>
            </a:r>
          </a:p>
          <a:p>
            <a:r>
              <a:rPr lang="en-US" dirty="0"/>
              <a:t>history</a:t>
            </a:r>
          </a:p>
          <a:p>
            <a:r>
              <a:rPr lang="en-US" dirty="0"/>
              <a:t>interests</a:t>
            </a:r>
          </a:p>
          <a:p>
            <a:r>
              <a:rPr lang="en-US" dirty="0"/>
              <a:t>what is most important</a:t>
            </a:r>
          </a:p>
          <a:p>
            <a:r>
              <a:rPr lang="en-US" dirty="0"/>
              <a:t>events that led up to the filing</a:t>
            </a:r>
          </a:p>
          <a:p>
            <a:r>
              <a:rPr lang="en-US" dirty="0"/>
              <a:t>present needs</a:t>
            </a:r>
          </a:p>
          <a:p>
            <a:r>
              <a:rPr lang="en-US" dirty="0"/>
              <a:t>future needs</a:t>
            </a:r>
          </a:p>
          <a:p>
            <a:r>
              <a:rPr lang="en-US" dirty="0"/>
              <a:t>present capacities</a:t>
            </a:r>
          </a:p>
          <a:p>
            <a:r>
              <a:rPr lang="en-US" dirty="0"/>
              <a:t>existing community support resources</a:t>
            </a:r>
          </a:p>
          <a:p>
            <a:r>
              <a:rPr lang="en-US" dirty="0"/>
              <a:t>future capacities</a:t>
            </a:r>
          </a:p>
          <a:p>
            <a:r>
              <a:rPr lang="en-US" dirty="0"/>
              <a:t>capacity trends and predictions</a:t>
            </a:r>
          </a:p>
          <a:p>
            <a:pPr marL="0" indent="0">
              <a:buNone/>
            </a:pPr>
            <a:endParaRPr lang="en-US" b="1" i="1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i="1" u="sng" dirty="0">
                <a:solidFill>
                  <a:srgbClr val="FF0000"/>
                </a:solidFill>
              </a:rPr>
              <a:t>Determine AIP’s Residual Capacities</a:t>
            </a:r>
          </a:p>
        </p:txBody>
      </p:sp>
    </p:spTree>
    <p:extLst>
      <p:ext uri="{BB962C8B-B14F-4D97-AF65-F5344CB8AC3E}">
        <p14:creationId xmlns:p14="http://schemas.microsoft.com/office/powerpoint/2010/main" val="3214082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Capacity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 alleged incapacitated person has residual capacities</a:t>
            </a:r>
          </a:p>
          <a:p>
            <a:pPr lvl="1"/>
            <a:r>
              <a:rPr lang="en-US" dirty="0"/>
              <a:t>Court Visitor must assess</a:t>
            </a:r>
          </a:p>
          <a:p>
            <a:pPr lvl="1"/>
            <a:r>
              <a:rPr lang="en-US" dirty="0"/>
              <a:t>What the Respondent is currently capable of doing/participating</a:t>
            </a:r>
          </a:p>
          <a:p>
            <a:pPr lvl="1"/>
            <a:r>
              <a:rPr lang="en-US" dirty="0"/>
              <a:t>CV must affirmatively address in CV Report</a:t>
            </a:r>
          </a:p>
          <a:p>
            <a:pPr lvl="1"/>
            <a:r>
              <a:rPr lang="en-US" dirty="0"/>
              <a:t>Ensure capabilities/capacity is spelled out in the Order Appointing Guardian Include your assessment of residual capacity in the proposed order appointing proposed guardian</a:t>
            </a:r>
          </a:p>
          <a:p>
            <a:pPr lvl="1"/>
            <a:r>
              <a:rPr lang="en-US" dirty="0"/>
              <a:t>Every order appointing a guardian shall include findings as to the capacities, condition, and needs of the Respondent</a:t>
            </a:r>
          </a:p>
          <a:p>
            <a:pPr lvl="1"/>
            <a:r>
              <a:rPr lang="en-US" dirty="0"/>
              <a:t>Steps the proposed guardian should take if appointed</a:t>
            </a:r>
          </a:p>
          <a:p>
            <a:pPr lvl="3"/>
            <a:r>
              <a:rPr lang="en-US" dirty="0"/>
              <a:t>E.g., Respondent has the capacity to participate in …</a:t>
            </a:r>
          </a:p>
          <a:p>
            <a:pPr lvl="3"/>
            <a:r>
              <a:rPr lang="en-US" dirty="0"/>
              <a:t>Shall continue to assess the Respondent’s capacity to participate, expand participation as appropriate</a:t>
            </a:r>
          </a:p>
        </p:txBody>
      </p:sp>
    </p:spTree>
    <p:extLst>
      <p:ext uri="{BB962C8B-B14F-4D97-AF65-F5344CB8AC3E}">
        <p14:creationId xmlns:p14="http://schemas.microsoft.com/office/powerpoint/2010/main" val="689618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900" dirty="0"/>
              <a:t>Establish rapport with the Respondent to ensure greatest likelihood of discovering capacities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720664"/>
            <a:ext cx="7886700" cy="4902979"/>
          </a:xfrm>
        </p:spPr>
        <p:txBody>
          <a:bodyPr>
            <a:normAutofit/>
          </a:bodyPr>
          <a:lstStyle/>
          <a:p>
            <a:r>
              <a:rPr lang="en-US" dirty="0"/>
              <a:t>Necessary for a meaningful visit and assessment</a:t>
            </a:r>
          </a:p>
          <a:p>
            <a:r>
              <a:rPr lang="en-US" dirty="0"/>
              <a:t>Ask questions</a:t>
            </a:r>
          </a:p>
          <a:p>
            <a:pPr lvl="1"/>
            <a:r>
              <a:rPr lang="en-US" dirty="0"/>
              <a:t>How did you get here?</a:t>
            </a:r>
          </a:p>
          <a:p>
            <a:pPr lvl="1"/>
            <a:r>
              <a:rPr lang="en-US" dirty="0"/>
              <a:t>How much does it cost to live here?</a:t>
            </a:r>
          </a:p>
          <a:p>
            <a:pPr lvl="1"/>
            <a:r>
              <a:rPr lang="en-US" dirty="0"/>
              <a:t>What are your regular expenses?</a:t>
            </a:r>
          </a:p>
          <a:p>
            <a:pPr lvl="1"/>
            <a:r>
              <a:rPr lang="en-US" dirty="0"/>
              <a:t>Who pays them?</a:t>
            </a:r>
          </a:p>
          <a:p>
            <a:pPr lvl="1"/>
            <a:r>
              <a:rPr lang="en-US" dirty="0"/>
              <a:t>What are your medical conditions?</a:t>
            </a:r>
          </a:p>
          <a:p>
            <a:pPr lvl="1"/>
            <a:r>
              <a:rPr lang="en-US" dirty="0"/>
              <a:t>How are medical decisions made for you?</a:t>
            </a:r>
          </a:p>
          <a:p>
            <a:pPr lvl="1"/>
            <a:r>
              <a:rPr lang="en-US" dirty="0"/>
              <a:t>Do you get a say in your treatment?</a:t>
            </a:r>
          </a:p>
          <a:p>
            <a:pPr lvl="1"/>
            <a:r>
              <a:rPr lang="en-US" dirty="0"/>
              <a:t>What do you most like to do?</a:t>
            </a:r>
          </a:p>
          <a:p>
            <a:pPr lvl="1"/>
            <a:r>
              <a:rPr lang="en-US" dirty="0"/>
              <a:t>What do you wish you could still do?</a:t>
            </a:r>
          </a:p>
          <a:p>
            <a:pPr lvl="1"/>
            <a:r>
              <a:rPr lang="en-US" dirty="0"/>
              <a:t>Do you get to visit with people you know?</a:t>
            </a:r>
          </a:p>
          <a:p>
            <a:pPr lvl="1"/>
            <a:r>
              <a:rPr lang="en-US" dirty="0"/>
              <a:t>Are there other things you can do or want to do that you are not doing now?</a:t>
            </a:r>
          </a:p>
          <a:p>
            <a:pPr lvl="1"/>
            <a:r>
              <a:rPr lang="en-US" dirty="0"/>
              <a:t>Has anyone asked you if you want help getting what you what or need?</a:t>
            </a:r>
          </a:p>
        </p:txBody>
      </p:sp>
    </p:spTree>
    <p:extLst>
      <p:ext uri="{BB962C8B-B14F-4D97-AF65-F5344CB8AC3E}">
        <p14:creationId xmlns:p14="http://schemas.microsoft.com/office/powerpoint/2010/main" val="3679187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6722</TotalTime>
  <Words>1097</Words>
  <Application>Microsoft Office PowerPoint</Application>
  <PresentationFormat>On-screen Show (4:3)</PresentationFormat>
  <Paragraphs>124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Open Sans</vt:lpstr>
      <vt:lpstr>Office Theme</vt:lpstr>
      <vt:lpstr>Let's Start on the Right Foot - Again</vt:lpstr>
      <vt:lpstr>PowerPoint Presentation</vt:lpstr>
      <vt:lpstr>Where should we start?</vt:lpstr>
      <vt:lpstr>Unfortunately, the momentum from the beginning favors focusing on incapacity</vt:lpstr>
      <vt:lpstr>We may be starting backwards</vt:lpstr>
      <vt:lpstr>We need to change the way we begin – on the right foot – again.</vt:lpstr>
      <vt:lpstr>To accurately assess the AIP’s capabilities, we must have a meaningful conversation with the AIP and those who know the AIP.  Those conversations may not (up to now) be focusing on capacities in a systematic way.</vt:lpstr>
      <vt:lpstr>Residual Capacity</vt:lpstr>
      <vt:lpstr>Establish rapport with the Respondent to ensure greatest likelihood of discovering capacities</vt:lpstr>
      <vt:lpstr>We may have been focusing too much on what the AIP is NOT capable of doing</vt:lpstr>
      <vt:lpstr>What assumptions do we make in starting our CV visits / investigations?</vt:lpstr>
      <vt:lpstr>As CV, you are pivotal in, often determinative of, the outcome.</vt:lpstr>
      <vt:lpstr>Here is a helpful tool for your initial assessment. </vt:lpstr>
      <vt:lpstr>Moving Forward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CPG SOP</dc:title>
  <dc:creator>billdodge2013@hotmail.com</dc:creator>
  <cp:lastModifiedBy>Bill Dodge</cp:lastModifiedBy>
  <cp:revision>173</cp:revision>
  <cp:lastPrinted>2015-10-16T14:06:31Z</cp:lastPrinted>
  <dcterms:created xsi:type="dcterms:W3CDTF">2015-09-13T08:55:25Z</dcterms:created>
  <dcterms:modified xsi:type="dcterms:W3CDTF">2022-10-12T17:02:39Z</dcterms:modified>
</cp:coreProperties>
</file>