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74" r:id="rId3"/>
    <p:sldId id="258" r:id="rId4"/>
    <p:sldId id="296" r:id="rId5"/>
    <p:sldId id="284" r:id="rId6"/>
    <p:sldId id="286" r:id="rId7"/>
    <p:sldId id="261" r:id="rId8"/>
    <p:sldId id="285" r:id="rId9"/>
    <p:sldId id="268" r:id="rId10"/>
    <p:sldId id="287" r:id="rId11"/>
    <p:sldId id="265" r:id="rId12"/>
    <p:sldId id="262" r:id="rId13"/>
    <p:sldId id="271" r:id="rId14"/>
    <p:sldId id="276" r:id="rId15"/>
    <p:sldId id="288" r:id="rId16"/>
    <p:sldId id="263" r:id="rId17"/>
    <p:sldId id="289" r:id="rId18"/>
    <p:sldId id="283" r:id="rId19"/>
    <p:sldId id="264" r:id="rId20"/>
    <p:sldId id="290" r:id="rId21"/>
    <p:sldId id="281" r:id="rId22"/>
    <p:sldId id="275" r:id="rId23"/>
    <p:sldId id="280" r:id="rId24"/>
    <p:sldId id="295" r:id="rId25"/>
    <p:sldId id="282" r:id="rId26"/>
    <p:sldId id="291" r:id="rId27"/>
    <p:sldId id="266" r:id="rId28"/>
    <p:sldId id="293" r:id="rId29"/>
    <p:sldId id="270" r:id="rId30"/>
    <p:sldId id="292" r:id="rId31"/>
    <p:sldId id="278" r:id="rId32"/>
    <p:sldId id="272" r:id="rId33"/>
    <p:sldId id="294" r:id="rId34"/>
    <p:sldId id="267" r:id="rId35"/>
    <p:sldId id="297" r:id="rId36"/>
    <p:sldId id="269" r:id="rId37"/>
    <p:sldId id="277" r:id="rId38"/>
  </p:sldIdLst>
  <p:sldSz cx="12192000" cy="6858000"/>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3816" userDrawn="1">
          <p15:clr>
            <a:srgbClr val="A4A3A4"/>
          </p15:clr>
        </p15:guide>
      </p15:sldGuideLst>
    </p:ext>
    <p:ext uri="{2D200454-40CA-4A62-9FC3-DE9A4176ACB9}">
      <p15:notesGuideLst xmlns:p15="http://schemas.microsoft.com/office/powerpoint/2012/main">
        <p15:guide id="1" orient="horz" pos="29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42" y="738"/>
      </p:cViewPr>
      <p:guideLst>
        <p:guide orient="horz" pos="2112"/>
        <p:guide pos="3816"/>
      </p:guideLst>
    </p:cSldViewPr>
  </p:slideViewPr>
  <p:notesTextViewPr>
    <p:cViewPr>
      <p:scale>
        <a:sx n="1" d="1"/>
        <a:sy n="1" d="1"/>
      </p:scale>
      <p:origin x="0" y="0"/>
    </p:cViewPr>
  </p:notesTextViewPr>
  <p:notesViewPr>
    <p:cSldViewPr snapToGrid="0">
      <p:cViewPr>
        <p:scale>
          <a:sx n="1" d="2"/>
          <a:sy n="1" d="2"/>
        </p:scale>
        <p:origin x="0" y="0"/>
      </p:cViewPr>
      <p:guideLst>
        <p:guide orient="horz" pos="2933"/>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Dodge" userId="edf4e9503db3a0a4" providerId="LiveId" clId="{82D71275-958E-5B47-9859-B824D3AB39D3}"/>
    <pc:docChg chg="undo custSel modSld">
      <pc:chgData name="Bill Dodge" userId="edf4e9503db3a0a4" providerId="LiveId" clId="{82D71275-958E-5B47-9859-B824D3AB39D3}" dt="2022-10-11T16:59:10.866" v="607" actId="27636"/>
      <pc:docMkLst>
        <pc:docMk/>
      </pc:docMkLst>
      <pc:sldChg chg="modSp">
        <pc:chgData name="Bill Dodge" userId="edf4e9503db3a0a4" providerId="LiveId" clId="{82D71275-958E-5B47-9859-B824D3AB39D3}" dt="2022-10-11T16:55:00.046" v="550" actId="20577"/>
        <pc:sldMkLst>
          <pc:docMk/>
          <pc:sldMk cId="117239524" sldId="263"/>
        </pc:sldMkLst>
        <pc:spChg chg="mod">
          <ac:chgData name="Bill Dodge" userId="edf4e9503db3a0a4" providerId="LiveId" clId="{82D71275-958E-5B47-9859-B824D3AB39D3}" dt="2022-10-11T16:55:00.046" v="550" actId="20577"/>
          <ac:spMkLst>
            <pc:docMk/>
            <pc:sldMk cId="117239524" sldId="263"/>
            <ac:spMk id="3" creationId="{C732BD17-5906-4C98-8802-1726DAD47714}"/>
          </ac:spMkLst>
        </pc:spChg>
      </pc:sldChg>
      <pc:sldChg chg="modSp">
        <pc:chgData name="Bill Dodge" userId="edf4e9503db3a0a4" providerId="LiveId" clId="{82D71275-958E-5B47-9859-B824D3AB39D3}" dt="2022-10-11T16:46:45.452" v="452" actId="20577"/>
        <pc:sldMkLst>
          <pc:docMk/>
          <pc:sldMk cId="4208140407" sldId="265"/>
        </pc:sldMkLst>
        <pc:spChg chg="mod">
          <ac:chgData name="Bill Dodge" userId="edf4e9503db3a0a4" providerId="LiveId" clId="{82D71275-958E-5B47-9859-B824D3AB39D3}" dt="2022-10-11T16:46:45.452" v="452" actId="20577"/>
          <ac:spMkLst>
            <pc:docMk/>
            <pc:sldMk cId="4208140407" sldId="265"/>
            <ac:spMk id="2" creationId="{C94799B1-5B0D-4D08-B150-FE63C02D299A}"/>
          </ac:spMkLst>
        </pc:spChg>
      </pc:sldChg>
      <pc:sldChg chg="modSp">
        <pc:chgData name="Bill Dodge" userId="edf4e9503db3a0a4" providerId="LiveId" clId="{82D71275-958E-5B47-9859-B824D3AB39D3}" dt="2022-10-11T16:47:55.516" v="505" actId="20577"/>
        <pc:sldMkLst>
          <pc:docMk/>
          <pc:sldMk cId="1300528570" sldId="271"/>
        </pc:sldMkLst>
        <pc:spChg chg="mod">
          <ac:chgData name="Bill Dodge" userId="edf4e9503db3a0a4" providerId="LiveId" clId="{82D71275-958E-5B47-9859-B824D3AB39D3}" dt="2022-10-11T16:47:55.516" v="505" actId="20577"/>
          <ac:spMkLst>
            <pc:docMk/>
            <pc:sldMk cId="1300528570" sldId="271"/>
            <ac:spMk id="3" creationId="{C732BD17-5906-4C98-8802-1726DAD47714}"/>
          </ac:spMkLst>
        </pc:spChg>
      </pc:sldChg>
      <pc:sldChg chg="modSp">
        <pc:chgData name="Bill Dodge" userId="edf4e9503db3a0a4" providerId="LiveId" clId="{82D71275-958E-5B47-9859-B824D3AB39D3}" dt="2022-10-10T15:04:36.154" v="244" actId="1038"/>
        <pc:sldMkLst>
          <pc:docMk/>
          <pc:sldMk cId="2266910319" sldId="275"/>
        </pc:sldMkLst>
        <pc:spChg chg="mod">
          <ac:chgData name="Bill Dodge" userId="edf4e9503db3a0a4" providerId="LiveId" clId="{82D71275-958E-5B47-9859-B824D3AB39D3}" dt="2022-10-10T15:04:36.154" v="244" actId="1038"/>
          <ac:spMkLst>
            <pc:docMk/>
            <pc:sldMk cId="2266910319" sldId="275"/>
            <ac:spMk id="2" creationId="{C94799B1-5B0D-4D08-B150-FE63C02D299A}"/>
          </ac:spMkLst>
        </pc:spChg>
        <pc:spChg chg="mod">
          <ac:chgData name="Bill Dodge" userId="edf4e9503db3a0a4" providerId="LiveId" clId="{82D71275-958E-5B47-9859-B824D3AB39D3}" dt="2022-10-10T15:04:33.574" v="243" actId="20577"/>
          <ac:spMkLst>
            <pc:docMk/>
            <pc:sldMk cId="2266910319" sldId="275"/>
            <ac:spMk id="3" creationId="{5EE0B0DB-ECEB-46C2-9E39-D2B122276B64}"/>
          </ac:spMkLst>
        </pc:spChg>
      </pc:sldChg>
      <pc:sldChg chg="modSp">
        <pc:chgData name="Bill Dodge" userId="edf4e9503db3a0a4" providerId="LiveId" clId="{82D71275-958E-5B47-9859-B824D3AB39D3}" dt="2022-10-11T16:53:46.124" v="510" actId="1576"/>
        <pc:sldMkLst>
          <pc:docMk/>
          <pc:sldMk cId="911325874" sldId="276"/>
        </pc:sldMkLst>
        <pc:spChg chg="mod">
          <ac:chgData name="Bill Dodge" userId="edf4e9503db3a0a4" providerId="LiveId" clId="{82D71275-958E-5B47-9859-B824D3AB39D3}" dt="2022-10-11T16:53:46.124" v="510" actId="1576"/>
          <ac:spMkLst>
            <pc:docMk/>
            <pc:sldMk cId="911325874" sldId="276"/>
            <ac:spMk id="3" creationId="{C732BD17-5906-4C98-8802-1726DAD47714}"/>
          </ac:spMkLst>
        </pc:spChg>
      </pc:sldChg>
      <pc:sldChg chg="modSp">
        <pc:chgData name="Bill Dodge" userId="edf4e9503db3a0a4" providerId="LiveId" clId="{82D71275-958E-5B47-9859-B824D3AB39D3}" dt="2022-10-11T16:59:10.866" v="607" actId="27636"/>
        <pc:sldMkLst>
          <pc:docMk/>
          <pc:sldMk cId="312915973" sldId="281"/>
        </pc:sldMkLst>
        <pc:spChg chg="mod">
          <ac:chgData name="Bill Dodge" userId="edf4e9503db3a0a4" providerId="LiveId" clId="{82D71275-958E-5B47-9859-B824D3AB39D3}" dt="2022-10-11T16:59:10.866" v="607" actId="27636"/>
          <ac:spMkLst>
            <pc:docMk/>
            <pc:sldMk cId="312915973" sldId="281"/>
            <ac:spMk id="7" creationId="{7A8D2859-5C52-6247-96ED-594FDD45A7D8}"/>
          </ac:spMkLst>
        </pc:spChg>
      </pc:sldChg>
      <pc:sldChg chg="modSp">
        <pc:chgData name="Bill Dodge" userId="edf4e9503db3a0a4" providerId="LiveId" clId="{82D71275-958E-5B47-9859-B824D3AB39D3}" dt="2022-10-11T16:55:26.991" v="552" actId="1076"/>
        <pc:sldMkLst>
          <pc:docMk/>
          <pc:sldMk cId="2379720017" sldId="283"/>
        </pc:sldMkLst>
        <pc:spChg chg="mod">
          <ac:chgData name="Bill Dodge" userId="edf4e9503db3a0a4" providerId="LiveId" clId="{82D71275-958E-5B47-9859-B824D3AB39D3}" dt="2022-10-11T16:55:26.991" v="552" actId="1076"/>
          <ac:spMkLst>
            <pc:docMk/>
            <pc:sldMk cId="2379720017" sldId="283"/>
            <ac:spMk id="2" creationId="{8CD85C4F-5913-4540-80F6-E620BBF7F1EF}"/>
          </ac:spMkLst>
        </pc:spChg>
      </pc:sldChg>
      <pc:sldChg chg="modSp">
        <pc:chgData name="Bill Dodge" userId="edf4e9503db3a0a4" providerId="LiveId" clId="{82D71275-958E-5B47-9859-B824D3AB39D3}" dt="2022-10-11T16:56:49.415" v="555" actId="20577"/>
        <pc:sldMkLst>
          <pc:docMk/>
          <pc:sldMk cId="4105993528" sldId="285"/>
        </pc:sldMkLst>
        <pc:spChg chg="mod">
          <ac:chgData name="Bill Dodge" userId="edf4e9503db3a0a4" providerId="LiveId" clId="{82D71275-958E-5B47-9859-B824D3AB39D3}" dt="2022-10-10T14:55:46.839" v="52" actId="120"/>
          <ac:spMkLst>
            <pc:docMk/>
            <pc:sldMk cId="4105993528" sldId="285"/>
            <ac:spMk id="2" creationId="{C94799B1-5B0D-4D08-B150-FE63C02D299A}"/>
          </ac:spMkLst>
        </pc:spChg>
        <pc:spChg chg="mod">
          <ac:chgData name="Bill Dodge" userId="edf4e9503db3a0a4" providerId="LiveId" clId="{82D71275-958E-5B47-9859-B824D3AB39D3}" dt="2022-10-11T16:56:49.415" v="555" actId="20577"/>
          <ac:spMkLst>
            <pc:docMk/>
            <pc:sldMk cId="4105993528" sldId="285"/>
            <ac:spMk id="3" creationId="{7DA9491B-0929-4788-ADDC-A6B1BA865049}"/>
          </ac:spMkLst>
        </pc:spChg>
      </pc:sldChg>
      <pc:sldChg chg="modSp">
        <pc:chgData name="Bill Dodge" userId="edf4e9503db3a0a4" providerId="LiveId" clId="{82D71275-958E-5B47-9859-B824D3AB39D3}" dt="2022-10-10T15:01:15.648" v="209" actId="20577"/>
        <pc:sldMkLst>
          <pc:docMk/>
          <pc:sldMk cId="3778679563" sldId="286"/>
        </pc:sldMkLst>
        <pc:spChg chg="mod">
          <ac:chgData name="Bill Dodge" userId="edf4e9503db3a0a4" providerId="LiveId" clId="{82D71275-958E-5B47-9859-B824D3AB39D3}" dt="2022-10-10T14:56:03.154" v="63" actId="120"/>
          <ac:spMkLst>
            <pc:docMk/>
            <pc:sldMk cId="3778679563" sldId="286"/>
            <ac:spMk id="2" creationId="{C94799B1-5B0D-4D08-B150-FE63C02D299A}"/>
          </ac:spMkLst>
        </pc:spChg>
        <pc:spChg chg="mod">
          <ac:chgData name="Bill Dodge" userId="edf4e9503db3a0a4" providerId="LiveId" clId="{82D71275-958E-5B47-9859-B824D3AB39D3}" dt="2022-10-10T15:01:15.648" v="209" actId="20577"/>
          <ac:spMkLst>
            <pc:docMk/>
            <pc:sldMk cId="3778679563" sldId="286"/>
            <ac:spMk id="3" creationId="{7DA9491B-0929-4788-ADDC-A6B1BA865049}"/>
          </ac:spMkLst>
        </pc:spChg>
      </pc:sldChg>
      <pc:sldChg chg="modSp">
        <pc:chgData name="Bill Dodge" userId="edf4e9503db3a0a4" providerId="LiveId" clId="{82D71275-958E-5B47-9859-B824D3AB39D3}" dt="2022-10-10T23:34:34.519" v="372" actId="20577"/>
        <pc:sldMkLst>
          <pc:docMk/>
          <pc:sldMk cId="2323395198" sldId="287"/>
        </pc:sldMkLst>
        <pc:spChg chg="mod">
          <ac:chgData name="Bill Dodge" userId="edf4e9503db3a0a4" providerId="LiveId" clId="{82D71275-958E-5B47-9859-B824D3AB39D3}" dt="2022-10-10T14:55:31.606" v="45" actId="20577"/>
          <ac:spMkLst>
            <pc:docMk/>
            <pc:sldMk cId="2323395198" sldId="287"/>
            <ac:spMk id="2" creationId="{C94799B1-5B0D-4D08-B150-FE63C02D299A}"/>
          </ac:spMkLst>
        </pc:spChg>
        <pc:spChg chg="mod">
          <ac:chgData name="Bill Dodge" userId="edf4e9503db3a0a4" providerId="LiveId" clId="{82D71275-958E-5B47-9859-B824D3AB39D3}" dt="2022-10-10T23:34:34.519" v="372" actId="20577"/>
          <ac:spMkLst>
            <pc:docMk/>
            <pc:sldMk cId="2323395198" sldId="287"/>
            <ac:spMk id="3" creationId="{7DA9491B-0929-4788-ADDC-A6B1BA865049}"/>
          </ac:spMkLst>
        </pc:spChg>
      </pc:sldChg>
      <pc:sldChg chg="modSp">
        <pc:chgData name="Bill Dodge" userId="edf4e9503db3a0a4" providerId="LiveId" clId="{82D71275-958E-5B47-9859-B824D3AB39D3}" dt="2022-10-10T14:58:35.612" v="108" actId="27636"/>
        <pc:sldMkLst>
          <pc:docMk/>
          <pc:sldMk cId="1346936128" sldId="288"/>
        </pc:sldMkLst>
        <pc:spChg chg="mod">
          <ac:chgData name="Bill Dodge" userId="edf4e9503db3a0a4" providerId="LiveId" clId="{82D71275-958E-5B47-9859-B824D3AB39D3}" dt="2022-10-10T14:58:14.345" v="101" actId="120"/>
          <ac:spMkLst>
            <pc:docMk/>
            <pc:sldMk cId="1346936128" sldId="288"/>
            <ac:spMk id="2" creationId="{C94799B1-5B0D-4D08-B150-FE63C02D299A}"/>
          </ac:spMkLst>
        </pc:spChg>
        <pc:spChg chg="mod">
          <ac:chgData name="Bill Dodge" userId="edf4e9503db3a0a4" providerId="LiveId" clId="{82D71275-958E-5B47-9859-B824D3AB39D3}" dt="2022-10-10T14:58:35.612" v="108" actId="27636"/>
          <ac:spMkLst>
            <pc:docMk/>
            <pc:sldMk cId="1346936128" sldId="288"/>
            <ac:spMk id="3" creationId="{7DA9491B-0929-4788-ADDC-A6B1BA865049}"/>
          </ac:spMkLst>
        </pc:spChg>
      </pc:sldChg>
      <pc:sldChg chg="modSp">
        <pc:chgData name="Bill Dodge" userId="edf4e9503db3a0a4" providerId="LiveId" clId="{82D71275-958E-5B47-9859-B824D3AB39D3}" dt="2022-10-10T14:59:22.382" v="124" actId="27636"/>
        <pc:sldMkLst>
          <pc:docMk/>
          <pc:sldMk cId="201637647" sldId="289"/>
        </pc:sldMkLst>
        <pc:spChg chg="mod">
          <ac:chgData name="Bill Dodge" userId="edf4e9503db3a0a4" providerId="LiveId" clId="{82D71275-958E-5B47-9859-B824D3AB39D3}" dt="2022-10-10T14:58:49.892" v="116" actId="120"/>
          <ac:spMkLst>
            <pc:docMk/>
            <pc:sldMk cId="201637647" sldId="289"/>
            <ac:spMk id="2" creationId="{C94799B1-5B0D-4D08-B150-FE63C02D299A}"/>
          </ac:spMkLst>
        </pc:spChg>
        <pc:spChg chg="mod">
          <ac:chgData name="Bill Dodge" userId="edf4e9503db3a0a4" providerId="LiveId" clId="{82D71275-958E-5B47-9859-B824D3AB39D3}" dt="2022-10-10T14:59:22.382" v="124" actId="27636"/>
          <ac:spMkLst>
            <pc:docMk/>
            <pc:sldMk cId="201637647" sldId="289"/>
            <ac:spMk id="3" creationId="{7DA9491B-0929-4788-ADDC-A6B1BA865049}"/>
          </ac:spMkLst>
        </pc:spChg>
      </pc:sldChg>
      <pc:sldChg chg="modSp">
        <pc:chgData name="Bill Dodge" userId="edf4e9503db3a0a4" providerId="LiveId" clId="{82D71275-958E-5B47-9859-B824D3AB39D3}" dt="2022-10-10T23:34:11.724" v="368" actId="27636"/>
        <pc:sldMkLst>
          <pc:docMk/>
          <pc:sldMk cId="3785845017" sldId="290"/>
        </pc:sldMkLst>
        <pc:spChg chg="mod">
          <ac:chgData name="Bill Dodge" userId="edf4e9503db3a0a4" providerId="LiveId" clId="{82D71275-958E-5B47-9859-B824D3AB39D3}" dt="2022-10-10T14:59:41.111" v="140" actId="120"/>
          <ac:spMkLst>
            <pc:docMk/>
            <pc:sldMk cId="3785845017" sldId="290"/>
            <ac:spMk id="2" creationId="{C94799B1-5B0D-4D08-B150-FE63C02D299A}"/>
          </ac:spMkLst>
        </pc:spChg>
        <pc:spChg chg="mod">
          <ac:chgData name="Bill Dodge" userId="edf4e9503db3a0a4" providerId="LiveId" clId="{82D71275-958E-5B47-9859-B824D3AB39D3}" dt="2022-10-10T23:34:11.724" v="368" actId="27636"/>
          <ac:spMkLst>
            <pc:docMk/>
            <pc:sldMk cId="3785845017" sldId="290"/>
            <ac:spMk id="3" creationId="{7DA9491B-0929-4788-ADDC-A6B1BA865049}"/>
          </ac:spMkLst>
        </pc:spChg>
      </pc:sldChg>
      <pc:sldChg chg="modSp">
        <pc:chgData name="Bill Dodge" userId="edf4e9503db3a0a4" providerId="LiveId" clId="{82D71275-958E-5B47-9859-B824D3AB39D3}" dt="2022-10-10T15:00:08.632" v="159" actId="120"/>
        <pc:sldMkLst>
          <pc:docMk/>
          <pc:sldMk cId="1291869329" sldId="291"/>
        </pc:sldMkLst>
        <pc:spChg chg="mod">
          <ac:chgData name="Bill Dodge" userId="edf4e9503db3a0a4" providerId="LiveId" clId="{82D71275-958E-5B47-9859-B824D3AB39D3}" dt="2022-10-10T15:00:08.632" v="159" actId="120"/>
          <ac:spMkLst>
            <pc:docMk/>
            <pc:sldMk cId="1291869329" sldId="291"/>
            <ac:spMk id="2" creationId="{C94799B1-5B0D-4D08-B150-FE63C02D299A}"/>
          </ac:spMkLst>
        </pc:spChg>
      </pc:sldChg>
      <pc:sldChg chg="modSp">
        <pc:chgData name="Bill Dodge" userId="edf4e9503db3a0a4" providerId="LiveId" clId="{82D71275-958E-5B47-9859-B824D3AB39D3}" dt="2022-10-10T15:00:31.577" v="186" actId="120"/>
        <pc:sldMkLst>
          <pc:docMk/>
          <pc:sldMk cId="1280391032" sldId="292"/>
        </pc:sldMkLst>
        <pc:spChg chg="mod">
          <ac:chgData name="Bill Dodge" userId="edf4e9503db3a0a4" providerId="LiveId" clId="{82D71275-958E-5B47-9859-B824D3AB39D3}" dt="2022-10-10T15:00:31.577" v="186" actId="120"/>
          <ac:spMkLst>
            <pc:docMk/>
            <pc:sldMk cId="1280391032" sldId="292"/>
            <ac:spMk id="2" creationId="{C94799B1-5B0D-4D08-B150-FE63C02D299A}"/>
          </ac:spMkLst>
        </pc:spChg>
      </pc:sldChg>
      <pc:sldChg chg="modSp">
        <pc:chgData name="Bill Dodge" userId="edf4e9503db3a0a4" providerId="LiveId" clId="{82D71275-958E-5B47-9859-B824D3AB39D3}" dt="2022-10-10T15:00:17.960" v="167" actId="120"/>
        <pc:sldMkLst>
          <pc:docMk/>
          <pc:sldMk cId="986658325" sldId="293"/>
        </pc:sldMkLst>
        <pc:spChg chg="mod">
          <ac:chgData name="Bill Dodge" userId="edf4e9503db3a0a4" providerId="LiveId" clId="{82D71275-958E-5B47-9859-B824D3AB39D3}" dt="2022-10-10T15:00:17.960" v="167" actId="120"/>
          <ac:spMkLst>
            <pc:docMk/>
            <pc:sldMk cId="986658325" sldId="293"/>
            <ac:spMk id="2" creationId="{C94799B1-5B0D-4D08-B150-FE63C02D299A}"/>
          </ac:spMkLst>
        </pc:spChg>
      </pc:sldChg>
      <pc:sldChg chg="modSp">
        <pc:chgData name="Bill Dodge" userId="edf4e9503db3a0a4" providerId="LiveId" clId="{82D71275-958E-5B47-9859-B824D3AB39D3}" dt="2022-10-10T15:00:40.101" v="190" actId="120"/>
        <pc:sldMkLst>
          <pc:docMk/>
          <pc:sldMk cId="2945551935" sldId="294"/>
        </pc:sldMkLst>
        <pc:spChg chg="mod">
          <ac:chgData name="Bill Dodge" userId="edf4e9503db3a0a4" providerId="LiveId" clId="{82D71275-958E-5B47-9859-B824D3AB39D3}" dt="2022-10-10T15:00:40.101" v="190" actId="120"/>
          <ac:spMkLst>
            <pc:docMk/>
            <pc:sldMk cId="2945551935" sldId="294"/>
            <ac:spMk id="2" creationId="{C94799B1-5B0D-4D08-B150-FE63C02D299A}"/>
          </ac:spMkLst>
        </pc:spChg>
      </pc:sldChg>
      <pc:sldChg chg="modSp">
        <pc:chgData name="Bill Dodge" userId="edf4e9503db3a0a4" providerId="LiveId" clId="{82D71275-958E-5B47-9859-B824D3AB39D3}" dt="2022-10-10T15:05:23.666" v="295" actId="14100"/>
        <pc:sldMkLst>
          <pc:docMk/>
          <pc:sldMk cId="2614524295" sldId="295"/>
        </pc:sldMkLst>
        <pc:spChg chg="mod">
          <ac:chgData name="Bill Dodge" userId="edf4e9503db3a0a4" providerId="LiveId" clId="{82D71275-958E-5B47-9859-B824D3AB39D3}" dt="2022-10-10T14:59:54.562" v="147" actId="120"/>
          <ac:spMkLst>
            <pc:docMk/>
            <pc:sldMk cId="2614524295" sldId="295"/>
            <ac:spMk id="2" creationId="{C94799B1-5B0D-4D08-B150-FE63C02D299A}"/>
          </ac:spMkLst>
        </pc:spChg>
        <pc:spChg chg="mod">
          <ac:chgData name="Bill Dodge" userId="edf4e9503db3a0a4" providerId="LiveId" clId="{82D71275-958E-5B47-9859-B824D3AB39D3}" dt="2022-10-10T15:05:23.666" v="295" actId="14100"/>
          <ac:spMkLst>
            <pc:docMk/>
            <pc:sldMk cId="2614524295" sldId="295"/>
            <ac:spMk id="3" creationId="{7DA9491B-0929-4788-ADDC-A6B1BA865049}"/>
          </ac:spMkLst>
        </pc:spChg>
      </pc:sldChg>
      <pc:sldChg chg="modSp">
        <pc:chgData name="Bill Dodge" userId="edf4e9503db3a0a4" providerId="LiveId" clId="{82D71275-958E-5B47-9859-B824D3AB39D3}" dt="2022-10-10T15:06:34.875" v="323" actId="1036"/>
        <pc:sldMkLst>
          <pc:docMk/>
          <pc:sldMk cId="2447093864" sldId="297"/>
        </pc:sldMkLst>
        <pc:spChg chg="mod">
          <ac:chgData name="Bill Dodge" userId="edf4e9503db3a0a4" providerId="LiveId" clId="{82D71275-958E-5B47-9859-B824D3AB39D3}" dt="2022-10-10T15:00:51.100" v="204" actId="120"/>
          <ac:spMkLst>
            <pc:docMk/>
            <pc:sldMk cId="2447093864" sldId="297"/>
            <ac:spMk id="2" creationId="{C94799B1-5B0D-4D08-B150-FE63C02D299A}"/>
          </ac:spMkLst>
        </pc:spChg>
        <pc:spChg chg="mod">
          <ac:chgData name="Bill Dodge" userId="edf4e9503db3a0a4" providerId="LiveId" clId="{82D71275-958E-5B47-9859-B824D3AB39D3}" dt="2022-10-10T15:06:34.875" v="323" actId="1036"/>
          <ac:spMkLst>
            <pc:docMk/>
            <pc:sldMk cId="2447093864" sldId="297"/>
            <ac:spMk id="3" creationId="{7DA9491B-0929-4788-ADDC-A6B1BA865049}"/>
          </ac:spMkLst>
        </pc:spChg>
      </pc:sldChg>
    </pc:docChg>
  </pc:docChgLst>
  <pc:docChgLst>
    <pc:chgData name="Bill Dodge" userId="edf4e9503db3a0a4" providerId="LiveId" clId="{0AF9E0E5-8663-AE46-8180-C84784FFD64D}"/>
    <pc:docChg chg="custSel modSld">
      <pc:chgData name="Bill Dodge" userId="edf4e9503db3a0a4" providerId="LiveId" clId="{0AF9E0E5-8663-AE46-8180-C84784FFD64D}" dt="2022-10-10T18:26:21.094" v="69" actId="20577"/>
      <pc:docMkLst>
        <pc:docMk/>
      </pc:docMkLst>
      <pc:sldChg chg="modSp">
        <pc:chgData name="Bill Dodge" userId="edf4e9503db3a0a4" providerId="LiveId" clId="{0AF9E0E5-8663-AE46-8180-C84784FFD64D}" dt="2022-10-10T18:21:46.754" v="1" actId="2711"/>
        <pc:sldMkLst>
          <pc:docMk/>
          <pc:sldMk cId="117239524" sldId="263"/>
        </pc:sldMkLst>
        <pc:spChg chg="mod">
          <ac:chgData name="Bill Dodge" userId="edf4e9503db3a0a4" providerId="LiveId" clId="{0AF9E0E5-8663-AE46-8180-C84784FFD64D}" dt="2022-10-10T18:21:46.754" v="1" actId="2711"/>
          <ac:spMkLst>
            <pc:docMk/>
            <pc:sldMk cId="117239524" sldId="263"/>
            <ac:spMk id="3" creationId="{C732BD17-5906-4C98-8802-1726DAD47714}"/>
          </ac:spMkLst>
        </pc:spChg>
      </pc:sldChg>
      <pc:sldChg chg="modSp">
        <pc:chgData name="Bill Dodge" userId="edf4e9503db3a0a4" providerId="LiveId" clId="{0AF9E0E5-8663-AE46-8180-C84784FFD64D}" dt="2022-10-10T18:25:20.791" v="45" actId="20577"/>
        <pc:sldMkLst>
          <pc:docMk/>
          <pc:sldMk cId="1729278610" sldId="264"/>
        </pc:sldMkLst>
        <pc:spChg chg="mod">
          <ac:chgData name="Bill Dodge" userId="edf4e9503db3a0a4" providerId="LiveId" clId="{0AF9E0E5-8663-AE46-8180-C84784FFD64D}" dt="2022-10-10T18:25:20.791" v="45" actId="20577"/>
          <ac:spMkLst>
            <pc:docMk/>
            <pc:sldMk cId="1729278610" sldId="264"/>
            <ac:spMk id="3" creationId="{5EE0B0DB-ECEB-46C2-9E39-D2B122276B64}"/>
          </ac:spMkLst>
        </pc:spChg>
      </pc:sldChg>
      <pc:sldChg chg="modSp">
        <pc:chgData name="Bill Dodge" userId="edf4e9503db3a0a4" providerId="LiveId" clId="{0AF9E0E5-8663-AE46-8180-C84784FFD64D}" dt="2022-10-10T18:26:21.094" v="69" actId="20577"/>
        <pc:sldMkLst>
          <pc:docMk/>
          <pc:sldMk cId="3400257235" sldId="270"/>
        </pc:sldMkLst>
        <pc:spChg chg="mod">
          <ac:chgData name="Bill Dodge" userId="edf4e9503db3a0a4" providerId="LiveId" clId="{0AF9E0E5-8663-AE46-8180-C84784FFD64D}" dt="2022-10-10T18:26:21.094" v="69" actId="20577"/>
          <ac:spMkLst>
            <pc:docMk/>
            <pc:sldMk cId="3400257235" sldId="270"/>
            <ac:spMk id="3" creationId="{D7B188E0-6CBA-4424-919E-74944F632C2A}"/>
          </ac:spMkLst>
        </pc:spChg>
      </pc:sldChg>
      <pc:sldChg chg="modSp">
        <pc:chgData name="Bill Dodge" userId="edf4e9503db3a0a4" providerId="LiveId" clId="{0AF9E0E5-8663-AE46-8180-C84784FFD64D}" dt="2022-10-10T18:25:40.793" v="58" actId="20577"/>
        <pc:sldMkLst>
          <pc:docMk/>
          <pc:sldMk cId="2266910319" sldId="275"/>
        </pc:sldMkLst>
        <pc:spChg chg="mod">
          <ac:chgData name="Bill Dodge" userId="edf4e9503db3a0a4" providerId="LiveId" clId="{0AF9E0E5-8663-AE46-8180-C84784FFD64D}" dt="2022-10-10T18:25:40.793" v="58" actId="20577"/>
          <ac:spMkLst>
            <pc:docMk/>
            <pc:sldMk cId="2266910319" sldId="275"/>
            <ac:spMk id="3" creationId="{5EE0B0DB-ECEB-46C2-9E39-D2B122276B64}"/>
          </ac:spMkLst>
        </pc:spChg>
      </pc:sldChg>
      <pc:sldChg chg="modSp">
        <pc:chgData name="Bill Dodge" userId="edf4e9503db3a0a4" providerId="LiveId" clId="{0AF9E0E5-8663-AE46-8180-C84784FFD64D}" dt="2022-10-10T18:22:36.078" v="13" actId="27636"/>
        <pc:sldMkLst>
          <pc:docMk/>
          <pc:sldMk cId="201637647" sldId="289"/>
        </pc:sldMkLst>
        <pc:spChg chg="mod">
          <ac:chgData name="Bill Dodge" userId="edf4e9503db3a0a4" providerId="LiveId" clId="{0AF9E0E5-8663-AE46-8180-C84784FFD64D}" dt="2022-10-10T18:22:36.078" v="13" actId="27636"/>
          <ac:spMkLst>
            <pc:docMk/>
            <pc:sldMk cId="201637647" sldId="289"/>
            <ac:spMk id="3" creationId="{7DA9491B-0929-4788-ADDC-A6B1BA86504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B1F2E254-1832-4BFB-8E4A-BE41DA91797A}" type="datetimeFigureOut">
              <a:rPr lang="en-US" smtClean="0"/>
              <a:t>10/12/2022</a:t>
            </a:fld>
            <a:endParaRPr lang="en-US" dirty="0"/>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81513"/>
            <a:ext cx="5486400" cy="36671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550"/>
            <a:ext cx="2971800"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5550"/>
            <a:ext cx="2971800" cy="466725"/>
          </a:xfrm>
          <a:prstGeom prst="rect">
            <a:avLst/>
          </a:prstGeom>
        </p:spPr>
        <p:txBody>
          <a:bodyPr vert="horz" lIns="91440" tIns="45720" rIns="91440" bIns="45720" rtlCol="0" anchor="b"/>
          <a:lstStyle>
            <a:lvl1pPr algn="r">
              <a:defRPr sz="1200"/>
            </a:lvl1pPr>
          </a:lstStyle>
          <a:p>
            <a:fld id="{C97443E5-8988-4D90-8BC1-D42E0588B785}" type="slidenum">
              <a:rPr lang="en-US" smtClean="0"/>
              <a:t>‹#›</a:t>
            </a:fld>
            <a:endParaRPr lang="en-US" dirty="0"/>
          </a:p>
        </p:txBody>
      </p:sp>
    </p:spTree>
    <p:extLst>
      <p:ext uri="{BB962C8B-B14F-4D97-AF65-F5344CB8AC3E}">
        <p14:creationId xmlns:p14="http://schemas.microsoft.com/office/powerpoint/2010/main" val="1497421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1</a:t>
            </a:fld>
            <a:endParaRPr lang="en-US" dirty="0"/>
          </a:p>
        </p:txBody>
      </p:sp>
    </p:spTree>
    <p:extLst>
      <p:ext uri="{BB962C8B-B14F-4D97-AF65-F5344CB8AC3E}">
        <p14:creationId xmlns:p14="http://schemas.microsoft.com/office/powerpoint/2010/main" val="3541285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2</a:t>
            </a:fld>
            <a:endParaRPr lang="en-US" dirty="0"/>
          </a:p>
        </p:txBody>
      </p:sp>
    </p:spTree>
    <p:extLst>
      <p:ext uri="{BB962C8B-B14F-4D97-AF65-F5344CB8AC3E}">
        <p14:creationId xmlns:p14="http://schemas.microsoft.com/office/powerpoint/2010/main" val="495446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3</a:t>
            </a:fld>
            <a:endParaRPr lang="en-US" dirty="0"/>
          </a:p>
        </p:txBody>
      </p:sp>
    </p:spTree>
    <p:extLst>
      <p:ext uri="{BB962C8B-B14F-4D97-AF65-F5344CB8AC3E}">
        <p14:creationId xmlns:p14="http://schemas.microsoft.com/office/powerpoint/2010/main" val="2470941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4</a:t>
            </a:fld>
            <a:endParaRPr lang="en-US" dirty="0"/>
          </a:p>
        </p:txBody>
      </p:sp>
    </p:spTree>
    <p:extLst>
      <p:ext uri="{BB962C8B-B14F-4D97-AF65-F5344CB8AC3E}">
        <p14:creationId xmlns:p14="http://schemas.microsoft.com/office/powerpoint/2010/main" val="680830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5</a:t>
            </a:fld>
            <a:endParaRPr lang="en-US" dirty="0"/>
          </a:p>
        </p:txBody>
      </p:sp>
    </p:spTree>
    <p:extLst>
      <p:ext uri="{BB962C8B-B14F-4D97-AF65-F5344CB8AC3E}">
        <p14:creationId xmlns:p14="http://schemas.microsoft.com/office/powerpoint/2010/main" val="390264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6</a:t>
            </a:fld>
            <a:endParaRPr lang="en-US" dirty="0"/>
          </a:p>
        </p:txBody>
      </p:sp>
    </p:spTree>
    <p:extLst>
      <p:ext uri="{BB962C8B-B14F-4D97-AF65-F5344CB8AC3E}">
        <p14:creationId xmlns:p14="http://schemas.microsoft.com/office/powerpoint/2010/main" val="2501247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7</a:t>
            </a:fld>
            <a:endParaRPr lang="en-US" dirty="0"/>
          </a:p>
        </p:txBody>
      </p:sp>
    </p:spTree>
    <p:extLst>
      <p:ext uri="{BB962C8B-B14F-4D97-AF65-F5344CB8AC3E}">
        <p14:creationId xmlns:p14="http://schemas.microsoft.com/office/powerpoint/2010/main" val="850724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8</a:t>
            </a:fld>
            <a:endParaRPr lang="en-US" dirty="0"/>
          </a:p>
        </p:txBody>
      </p:sp>
    </p:spTree>
    <p:extLst>
      <p:ext uri="{BB962C8B-B14F-4D97-AF65-F5344CB8AC3E}">
        <p14:creationId xmlns:p14="http://schemas.microsoft.com/office/powerpoint/2010/main" val="1599247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443E5-8988-4D90-8BC1-D42E0588B785}" type="slidenum">
              <a:rPr lang="en-US" smtClean="0"/>
              <a:t>9</a:t>
            </a:fld>
            <a:endParaRPr lang="en-US" dirty="0"/>
          </a:p>
        </p:txBody>
      </p:sp>
    </p:spTree>
    <p:extLst>
      <p:ext uri="{BB962C8B-B14F-4D97-AF65-F5344CB8AC3E}">
        <p14:creationId xmlns:p14="http://schemas.microsoft.com/office/powerpoint/2010/main" val="2651697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1CC6B-789A-45B4-A1BC-719D7CCAAA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71607C-0D0F-4A88-BF7F-999DB10EE5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9AFEF5-25EE-435E-9876-B569DF546C4E}"/>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5" name="Footer Placeholder 4">
            <a:extLst>
              <a:ext uri="{FF2B5EF4-FFF2-40B4-BE49-F238E27FC236}">
                <a16:creationId xmlns:a16="http://schemas.microsoft.com/office/drawing/2014/main" id="{F893CB5C-A67F-4B4B-A81D-440356C4A6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845CB2-6B15-4238-97AD-9AA67B1D4566}"/>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285685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FAFC-9AAA-48A6-B9AA-A6E2E1CEC6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F6289F-7D57-4AC3-BE9E-7F73F14E766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CB2FB6-DAB3-4C1D-B17C-193B5892217C}"/>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5" name="Footer Placeholder 4">
            <a:extLst>
              <a:ext uri="{FF2B5EF4-FFF2-40B4-BE49-F238E27FC236}">
                <a16:creationId xmlns:a16="http://schemas.microsoft.com/office/drawing/2014/main" id="{04C1BD2F-62DA-474A-B058-94A8AB1317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F6B846-00A3-4DCE-9A5A-B0EA6923A372}"/>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63524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48A76F-575C-4286-AD87-613F795776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324A8A-6DF7-4F70-9CEB-7567E141FD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7A74CA-5788-41A4-8ADF-40F516502023}"/>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5" name="Footer Placeholder 4">
            <a:extLst>
              <a:ext uri="{FF2B5EF4-FFF2-40B4-BE49-F238E27FC236}">
                <a16:creationId xmlns:a16="http://schemas.microsoft.com/office/drawing/2014/main" id="{BD577FFD-FBD3-4AD2-8339-6A98BBDB35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287AE-6846-49CC-A38B-95692F329467}"/>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29468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8C3EA-C774-4D4A-A39E-4A0C89552C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7BFC22-B5D3-4636-9379-BD77A1117B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8D759F-A3F6-44F9-837F-4EB2C45F8918}"/>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5" name="Footer Placeholder 4">
            <a:extLst>
              <a:ext uri="{FF2B5EF4-FFF2-40B4-BE49-F238E27FC236}">
                <a16:creationId xmlns:a16="http://schemas.microsoft.com/office/drawing/2014/main" id="{2E7E183D-84CF-4E21-8ADA-8AC10337A4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2DD74C-F541-46AC-BABF-DFCE010406CF}"/>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1273446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3F83C-57E8-4B6B-AAA0-2BABA31FC4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5CFCF2-DA98-4CF0-8B15-86B5DBC276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53F62CC-6EFC-48E7-8B70-CAF65C8C0353}"/>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5" name="Footer Placeholder 4">
            <a:extLst>
              <a:ext uri="{FF2B5EF4-FFF2-40B4-BE49-F238E27FC236}">
                <a16:creationId xmlns:a16="http://schemas.microsoft.com/office/drawing/2014/main" id="{DC532512-123E-4312-A1C4-C7C3F8BD483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DFB56B-5C4B-4A81-8ADD-969FA48FB149}"/>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3862494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0AF0A-4C3F-4D27-93B2-83823BB2C6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161D89-0C56-4793-BCBE-A4A346AEAD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FF34B1-4536-47E8-BDC1-D5E17161D49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CE6497-EFA3-4CDA-B4D7-917A9105417F}"/>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6" name="Footer Placeholder 5">
            <a:extLst>
              <a:ext uri="{FF2B5EF4-FFF2-40B4-BE49-F238E27FC236}">
                <a16:creationId xmlns:a16="http://schemas.microsoft.com/office/drawing/2014/main" id="{BB89FD73-649F-44E5-809A-468A05F3A66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CF8C526-F3CE-4518-B2C5-0E2A24A62439}"/>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15060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C8F4E-7673-4476-9D6A-6202557EFE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AB14ED-2F61-4404-A895-5BBA90EDFB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17AFB8-1F2E-4930-8783-77B11F085D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1D189E-A797-4B19-A011-B7BCC66F8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9AF0814-0B12-4FB1-948B-9F97B909A7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928452-225B-435D-B589-C6A3B6FE8FDE}"/>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8" name="Footer Placeholder 7">
            <a:extLst>
              <a:ext uri="{FF2B5EF4-FFF2-40B4-BE49-F238E27FC236}">
                <a16:creationId xmlns:a16="http://schemas.microsoft.com/office/drawing/2014/main" id="{CD23EAFB-29BE-4C24-AA9E-A17F4F3747B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3DFE34D-4BAD-4F10-B3E1-D82370D5E661}"/>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350704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E6185-F430-4394-81B4-BBB7166208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DFE3DE-C09D-4893-AA3D-35BD3817E3AA}"/>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4" name="Footer Placeholder 3">
            <a:extLst>
              <a:ext uri="{FF2B5EF4-FFF2-40B4-BE49-F238E27FC236}">
                <a16:creationId xmlns:a16="http://schemas.microsoft.com/office/drawing/2014/main" id="{17D01F5D-B994-4443-90B3-015AE5F2470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4B422C-16FF-4C81-BC1F-2D3B8CE7DCF3}"/>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2686350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163E58-3947-47F6-A52D-92138CDA1A23}"/>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3" name="Footer Placeholder 2">
            <a:extLst>
              <a:ext uri="{FF2B5EF4-FFF2-40B4-BE49-F238E27FC236}">
                <a16:creationId xmlns:a16="http://schemas.microsoft.com/office/drawing/2014/main" id="{390ED720-1A13-4DC1-8F3A-E833F2DB44F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95899A7-9DA6-4398-8FDB-114F36C48442}"/>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1473455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67AF-2078-4E86-A02E-A7045154C8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842D8B-0214-459D-97F6-965CE65F25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ACA849-C92B-4578-98D9-6F1DE26F01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1D6145-70A7-4F68-8D22-58EE7DABE2EF}"/>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6" name="Footer Placeholder 5">
            <a:extLst>
              <a:ext uri="{FF2B5EF4-FFF2-40B4-BE49-F238E27FC236}">
                <a16:creationId xmlns:a16="http://schemas.microsoft.com/office/drawing/2014/main" id="{95F99253-1A04-415B-9922-FAC6744489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F6E5B3-6403-4F98-83D6-8A19FF697F4D}"/>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619357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9FA08-7723-4B36-BDC4-BDBF51A270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5C332E-CE72-4E28-99C1-8FDF8DA000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4CB2DD2-8B27-493B-BE8D-ACDA870413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18A876-9EEB-4707-AC76-4D70098F5F07}"/>
              </a:ext>
            </a:extLst>
          </p:cNvPr>
          <p:cNvSpPr>
            <a:spLocks noGrp="1"/>
          </p:cNvSpPr>
          <p:nvPr>
            <p:ph type="dt" sz="half" idx="10"/>
          </p:nvPr>
        </p:nvSpPr>
        <p:spPr/>
        <p:txBody>
          <a:bodyPr/>
          <a:lstStyle/>
          <a:p>
            <a:fld id="{06463CE8-C61A-4409-B1E2-1CD7F14D4328}" type="datetimeFigureOut">
              <a:rPr lang="en-US" smtClean="0"/>
              <a:t>10/12/2022</a:t>
            </a:fld>
            <a:endParaRPr lang="en-US" dirty="0"/>
          </a:p>
        </p:txBody>
      </p:sp>
      <p:sp>
        <p:nvSpPr>
          <p:cNvPr id="6" name="Footer Placeholder 5">
            <a:extLst>
              <a:ext uri="{FF2B5EF4-FFF2-40B4-BE49-F238E27FC236}">
                <a16:creationId xmlns:a16="http://schemas.microsoft.com/office/drawing/2014/main" id="{57F0E336-238C-4954-B771-1E52424B6D8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0BAECF2-942E-429A-880B-7819BFE21573}"/>
              </a:ext>
            </a:extLst>
          </p:cNvPr>
          <p:cNvSpPr>
            <a:spLocks noGrp="1"/>
          </p:cNvSpPr>
          <p:nvPr>
            <p:ph type="sldNum" sz="quarter" idx="12"/>
          </p:nvPr>
        </p:nvSpPr>
        <p:spPr/>
        <p:txBody>
          <a:bodyPr/>
          <a:lstStyle/>
          <a:p>
            <a:fld id="{E80BF505-9E9E-4243-9562-B605536ADEB4}" type="slidenum">
              <a:rPr lang="en-US" smtClean="0"/>
              <a:t>‹#›</a:t>
            </a:fld>
            <a:endParaRPr lang="en-US" dirty="0"/>
          </a:p>
        </p:txBody>
      </p:sp>
    </p:spTree>
    <p:extLst>
      <p:ext uri="{BB962C8B-B14F-4D97-AF65-F5344CB8AC3E}">
        <p14:creationId xmlns:p14="http://schemas.microsoft.com/office/powerpoint/2010/main" val="1138814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720E3C-0EB7-43D8-8A0B-7012E41C6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6EC478-444E-4E75-B881-B754EA8D18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7ECCC2-12DD-4E6E-A4C9-624BFEAAED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63CE8-C61A-4409-B1E2-1CD7F14D4328}" type="datetimeFigureOut">
              <a:rPr lang="en-US" smtClean="0"/>
              <a:t>10/12/2022</a:t>
            </a:fld>
            <a:endParaRPr lang="en-US" dirty="0"/>
          </a:p>
        </p:txBody>
      </p:sp>
      <p:sp>
        <p:nvSpPr>
          <p:cNvPr id="5" name="Footer Placeholder 4">
            <a:extLst>
              <a:ext uri="{FF2B5EF4-FFF2-40B4-BE49-F238E27FC236}">
                <a16:creationId xmlns:a16="http://schemas.microsoft.com/office/drawing/2014/main" id="{C005E7A7-72F0-4219-A68D-04D9367C59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56AB966-4FC7-4186-8FB6-B944092DD2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BF505-9E9E-4243-9562-B605536ADEB4}" type="slidenum">
              <a:rPr lang="en-US" smtClean="0"/>
              <a:t>‹#›</a:t>
            </a:fld>
            <a:endParaRPr lang="en-US" dirty="0"/>
          </a:p>
        </p:txBody>
      </p:sp>
    </p:spTree>
    <p:extLst>
      <p:ext uri="{BB962C8B-B14F-4D97-AF65-F5344CB8AC3E}">
        <p14:creationId xmlns:p14="http://schemas.microsoft.com/office/powerpoint/2010/main" val="3016786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mailto:lisa.hudgins@dshs.wa.gov"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spokanecounty.org/1167/Guardianship-Trust-Forms"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app.leg.wa.gov/RCW/default.aspx?cite=11.130.001"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courts.wa.gov/court_rules/?fa=court_rules.list&amp;group=sup&amp;set=GALR"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www.courts.wa.gov/guardianportal/index.cfm?fa=guardianportal.cpg&amp;content=rules" TargetMode="External"/><Relationship Id="rId2" Type="http://schemas.openxmlformats.org/officeDocument/2006/relationships/hyperlink" Target="http://www.kcba.org/Portals/0/for-lawyers/publications/family_volunteer_guardian_handbook.pdf"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s://apps.leg.wa.gov/RCW/default.aspx?cite=11.88" TargetMode="External"/><Relationship Id="rId2" Type="http://schemas.openxmlformats.org/officeDocument/2006/relationships/hyperlink" Target="https://www.courts.wa.gov/guardianportal/" TargetMode="External"/><Relationship Id="rId1" Type="http://schemas.openxmlformats.org/officeDocument/2006/relationships/slideLayout" Target="../slideLayouts/slideLayout6.xml"/><Relationship Id="rId4" Type="http://schemas.openxmlformats.org/officeDocument/2006/relationships/hyperlink" Target="https://app.leg.wa.gov/RCW/default.aspx?cite=11.130"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www.spokanecounty.org/DocumentCenter/View/4326/Court-VisitorGuardians-Ad-Litem-GAL-Title-11-Registry-List-PDF?bidId=" TargetMode="Externa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mailto:billdodge@yahoo.com"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424CD-612D-4971-ADD9-4D3041594BD0}"/>
              </a:ext>
            </a:extLst>
          </p:cNvPr>
          <p:cNvSpPr>
            <a:spLocks noGrp="1"/>
          </p:cNvSpPr>
          <p:nvPr>
            <p:ph type="title"/>
          </p:nvPr>
        </p:nvSpPr>
        <p:spPr>
          <a:xfrm>
            <a:off x="838200" y="2103437"/>
            <a:ext cx="10515600" cy="1325563"/>
          </a:xfrm>
        </p:spPr>
        <p:txBody>
          <a:bodyPr>
            <a:normAutofit/>
          </a:bodyPr>
          <a:lstStyle/>
          <a:p>
            <a:pPr algn="ctr"/>
            <a:r>
              <a:rPr lang="en-US" sz="4800" b="1" dirty="0"/>
              <a:t>New Court Visitor (CV) Training</a:t>
            </a:r>
          </a:p>
        </p:txBody>
      </p:sp>
      <p:sp>
        <p:nvSpPr>
          <p:cNvPr id="5" name="Title 3">
            <a:extLst>
              <a:ext uri="{FF2B5EF4-FFF2-40B4-BE49-F238E27FC236}">
                <a16:creationId xmlns:a16="http://schemas.microsoft.com/office/drawing/2014/main" id="{E8BA75C6-94C1-4A32-AA0F-8A8C0465188B}"/>
              </a:ext>
            </a:extLst>
          </p:cNvPr>
          <p:cNvSpPr txBox="1">
            <a:spLocks/>
          </p:cNvSpPr>
          <p:nvPr/>
        </p:nvSpPr>
        <p:spPr>
          <a:xfrm>
            <a:off x="838200" y="359553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700" dirty="0"/>
              <a:t>Day 1 – October 27, 2022</a:t>
            </a:r>
          </a:p>
        </p:txBody>
      </p:sp>
    </p:spTree>
    <p:extLst>
      <p:ext uri="{BB962C8B-B14F-4D97-AF65-F5344CB8AC3E}">
        <p14:creationId xmlns:p14="http://schemas.microsoft.com/office/powerpoint/2010/main" val="376402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23689" y="2250637"/>
            <a:ext cx="10515600" cy="35142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200" dirty="0"/>
              <a:t>3 – Assessing Capabilities – Momentum</a:t>
            </a:r>
          </a:p>
          <a:p>
            <a:endParaRPr lang="en-US" sz="4200" dirty="0"/>
          </a:p>
          <a:p>
            <a:r>
              <a:rPr lang="en-US" sz="4200"/>
              <a:t>3a </a:t>
            </a:r>
            <a:r>
              <a:rPr lang="en-US" sz="4200" dirty="0"/>
              <a:t>– Supported Decision Making</a:t>
            </a:r>
          </a:p>
          <a:p>
            <a:pPr algn="ctr"/>
            <a:endParaRPr lang="en-US" sz="4200" dirty="0"/>
          </a:p>
        </p:txBody>
      </p:sp>
    </p:spTree>
    <p:extLst>
      <p:ext uri="{BB962C8B-B14F-4D97-AF65-F5344CB8AC3E}">
        <p14:creationId xmlns:p14="http://schemas.microsoft.com/office/powerpoint/2010/main" val="232339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654991"/>
            <a:ext cx="10515600" cy="1325563"/>
          </a:xfrm>
        </p:spPr>
        <p:txBody>
          <a:bodyPr>
            <a:normAutofit/>
          </a:bodyPr>
          <a:lstStyle/>
          <a:p>
            <a:pPr algn="ctr"/>
            <a:r>
              <a:rPr lang="en-US" b="1"/>
              <a:t>Your CV Timeline</a:t>
            </a:r>
            <a:endParaRPr lang="en-US" b="1" dirty="0"/>
          </a:p>
        </p:txBody>
      </p:sp>
      <p:sp>
        <p:nvSpPr>
          <p:cNvPr id="3" name="Title 1">
            <a:extLst>
              <a:ext uri="{FF2B5EF4-FFF2-40B4-BE49-F238E27FC236}">
                <a16:creationId xmlns:a16="http://schemas.microsoft.com/office/drawing/2014/main" id="{0DD9FF7E-CE38-43FC-9EFC-11D484E2FA11}"/>
              </a:ext>
            </a:extLst>
          </p:cNvPr>
          <p:cNvSpPr txBox="1">
            <a:spLocks/>
          </p:cNvSpPr>
          <p:nvPr/>
        </p:nvSpPr>
        <p:spPr>
          <a:xfrm>
            <a:off x="838200" y="280631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b="1" dirty="0"/>
          </a:p>
        </p:txBody>
      </p:sp>
      <p:cxnSp>
        <p:nvCxnSpPr>
          <p:cNvPr id="5" name="Straight Arrow Connector 4">
            <a:extLst>
              <a:ext uri="{FF2B5EF4-FFF2-40B4-BE49-F238E27FC236}">
                <a16:creationId xmlns:a16="http://schemas.microsoft.com/office/drawing/2014/main" id="{D54FF6DD-4DFC-4F32-8C80-95934438A8F1}"/>
              </a:ext>
            </a:extLst>
          </p:cNvPr>
          <p:cNvCxnSpPr>
            <a:cxnSpLocks/>
          </p:cNvCxnSpPr>
          <p:nvPr/>
        </p:nvCxnSpPr>
        <p:spPr>
          <a:xfrm>
            <a:off x="1068499" y="2733305"/>
            <a:ext cx="8537240" cy="61860"/>
          </a:xfrm>
          <a:prstGeom prst="straightConnector1">
            <a:avLst/>
          </a:prstGeom>
          <a:ln w="120650">
            <a:solidFill>
              <a:srgbClr val="FF0000"/>
            </a:solidFill>
            <a:headEnd w="lg" len="lg"/>
            <a:tailEnd type="triangle"/>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532FF4F1-574B-48DE-8AB3-1A7B2BAE0536}"/>
              </a:ext>
            </a:extLst>
          </p:cNvPr>
          <p:cNvSpPr txBox="1">
            <a:spLocks/>
          </p:cNvSpPr>
          <p:nvPr/>
        </p:nvSpPr>
        <p:spPr>
          <a:xfrm>
            <a:off x="812353" y="2798336"/>
            <a:ext cx="10957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a:t>  Begin							      End</a:t>
            </a:r>
          </a:p>
          <a:p>
            <a:r>
              <a:rPr lang="en-US" sz="4000" dirty="0"/>
              <a:t>		    5 </a:t>
            </a:r>
            <a:r>
              <a:rPr lang="en-US" sz="1800" dirty="0"/>
              <a:t>days</a:t>
            </a:r>
            <a:r>
              <a:rPr lang="en-US" sz="3700" dirty="0"/>
              <a:t>		      	   45 </a:t>
            </a:r>
            <a:r>
              <a:rPr lang="en-US" sz="1800" dirty="0"/>
              <a:t>days </a:t>
            </a:r>
            <a:r>
              <a:rPr lang="en-US" sz="3700" dirty="0"/>
              <a:t>	        60 </a:t>
            </a:r>
            <a:r>
              <a:rPr lang="en-US" sz="1800" dirty="0"/>
              <a:t>days</a:t>
            </a:r>
            <a:r>
              <a:rPr lang="en-US" sz="3700" dirty="0"/>
              <a:t> </a:t>
            </a:r>
          </a:p>
        </p:txBody>
      </p:sp>
      <p:cxnSp>
        <p:nvCxnSpPr>
          <p:cNvPr id="7" name="Straight Connector 6">
            <a:extLst>
              <a:ext uri="{FF2B5EF4-FFF2-40B4-BE49-F238E27FC236}">
                <a16:creationId xmlns:a16="http://schemas.microsoft.com/office/drawing/2014/main" id="{C5F367AE-3D9B-43FA-8B25-5A5010C0D503}"/>
              </a:ext>
            </a:extLst>
          </p:cNvPr>
          <p:cNvCxnSpPr/>
          <p:nvPr/>
        </p:nvCxnSpPr>
        <p:spPr>
          <a:xfrm>
            <a:off x="7215612" y="2890946"/>
            <a:ext cx="0" cy="1853067"/>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078C4BA-3395-4C33-9C91-6D441B2BBA5D}"/>
              </a:ext>
            </a:extLst>
          </p:cNvPr>
          <p:cNvSpPr txBox="1"/>
          <p:nvPr/>
        </p:nvSpPr>
        <p:spPr>
          <a:xfrm>
            <a:off x="6417085" y="4734960"/>
            <a:ext cx="1596078" cy="369332"/>
          </a:xfrm>
          <a:prstGeom prst="rect">
            <a:avLst/>
          </a:prstGeom>
          <a:noFill/>
          <a:ln>
            <a:solidFill>
              <a:schemeClr val="tx1"/>
            </a:solidFill>
          </a:ln>
        </p:spPr>
        <p:txBody>
          <a:bodyPr wrap="none" rtlCol="0">
            <a:spAutoFit/>
          </a:bodyPr>
          <a:lstStyle/>
          <a:p>
            <a:r>
              <a:rPr lang="en-US" dirty="0"/>
              <a:t>CV Report filed</a:t>
            </a:r>
          </a:p>
        </p:txBody>
      </p:sp>
      <p:cxnSp>
        <p:nvCxnSpPr>
          <p:cNvPr id="9" name="Straight Connector 8">
            <a:extLst>
              <a:ext uri="{FF2B5EF4-FFF2-40B4-BE49-F238E27FC236}">
                <a16:creationId xmlns:a16="http://schemas.microsoft.com/office/drawing/2014/main" id="{6385DBB8-3101-4A94-AF5F-AE7155EE40D0}"/>
              </a:ext>
            </a:extLst>
          </p:cNvPr>
          <p:cNvCxnSpPr/>
          <p:nvPr/>
        </p:nvCxnSpPr>
        <p:spPr>
          <a:xfrm>
            <a:off x="3547445" y="2889435"/>
            <a:ext cx="0" cy="1853067"/>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BAD836A-501E-4E43-B872-AE51C5AA1391}"/>
              </a:ext>
            </a:extLst>
          </p:cNvPr>
          <p:cNvSpPr txBox="1"/>
          <p:nvPr/>
        </p:nvSpPr>
        <p:spPr>
          <a:xfrm>
            <a:off x="2985743" y="4771743"/>
            <a:ext cx="2144561" cy="923330"/>
          </a:xfrm>
          <a:prstGeom prst="rect">
            <a:avLst/>
          </a:prstGeom>
          <a:noFill/>
          <a:ln>
            <a:solidFill>
              <a:schemeClr val="tx1"/>
            </a:solidFill>
          </a:ln>
        </p:spPr>
        <p:txBody>
          <a:bodyPr wrap="none" rtlCol="0">
            <a:spAutoFit/>
          </a:bodyPr>
          <a:lstStyle/>
          <a:p>
            <a:r>
              <a:rPr lang="en-US" dirty="0"/>
              <a:t>Serve Respondent</a:t>
            </a:r>
          </a:p>
          <a:p>
            <a:r>
              <a:rPr lang="en-US" dirty="0"/>
              <a:t>File CV Qualifications</a:t>
            </a:r>
          </a:p>
          <a:p>
            <a:r>
              <a:rPr lang="en-US" dirty="0"/>
              <a:t>Request for counsel?</a:t>
            </a:r>
          </a:p>
        </p:txBody>
      </p:sp>
      <p:cxnSp>
        <p:nvCxnSpPr>
          <p:cNvPr id="11" name="Straight Connector 10">
            <a:extLst>
              <a:ext uri="{FF2B5EF4-FFF2-40B4-BE49-F238E27FC236}">
                <a16:creationId xmlns:a16="http://schemas.microsoft.com/office/drawing/2014/main" id="{7B626FC2-43AD-435C-B7D9-A24B02C91C5F}"/>
              </a:ext>
            </a:extLst>
          </p:cNvPr>
          <p:cNvCxnSpPr/>
          <p:nvPr/>
        </p:nvCxnSpPr>
        <p:spPr>
          <a:xfrm>
            <a:off x="9605739" y="2881893"/>
            <a:ext cx="0" cy="1853067"/>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129680B-99AD-4C3C-89CB-E95486BA224B}"/>
              </a:ext>
            </a:extLst>
          </p:cNvPr>
          <p:cNvSpPr txBox="1"/>
          <p:nvPr/>
        </p:nvSpPr>
        <p:spPr>
          <a:xfrm>
            <a:off x="9100228" y="4734960"/>
            <a:ext cx="918841" cy="369332"/>
          </a:xfrm>
          <a:prstGeom prst="rect">
            <a:avLst/>
          </a:prstGeom>
          <a:noFill/>
          <a:ln>
            <a:solidFill>
              <a:schemeClr val="tx1"/>
            </a:solidFill>
          </a:ln>
        </p:spPr>
        <p:txBody>
          <a:bodyPr wrap="none" rtlCol="0">
            <a:spAutoFit/>
          </a:bodyPr>
          <a:lstStyle/>
          <a:p>
            <a:r>
              <a:rPr lang="en-US" dirty="0"/>
              <a:t>Hearing</a:t>
            </a:r>
          </a:p>
        </p:txBody>
      </p:sp>
      <p:cxnSp>
        <p:nvCxnSpPr>
          <p:cNvPr id="13" name="Straight Connector 12">
            <a:extLst>
              <a:ext uri="{FF2B5EF4-FFF2-40B4-BE49-F238E27FC236}">
                <a16:creationId xmlns:a16="http://schemas.microsoft.com/office/drawing/2014/main" id="{75F90658-EE4C-416B-B95F-738EC9105052}"/>
              </a:ext>
            </a:extLst>
          </p:cNvPr>
          <p:cNvCxnSpPr/>
          <p:nvPr/>
        </p:nvCxnSpPr>
        <p:spPr>
          <a:xfrm>
            <a:off x="1074330" y="2887934"/>
            <a:ext cx="0" cy="1853067"/>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A4F24C7-7C2D-4065-A9A9-69564559CA2B}"/>
              </a:ext>
            </a:extLst>
          </p:cNvPr>
          <p:cNvSpPr txBox="1"/>
          <p:nvPr/>
        </p:nvSpPr>
        <p:spPr>
          <a:xfrm>
            <a:off x="369698" y="4764204"/>
            <a:ext cx="2145908" cy="369332"/>
          </a:xfrm>
          <a:prstGeom prst="rect">
            <a:avLst/>
          </a:prstGeom>
          <a:noFill/>
          <a:ln>
            <a:solidFill>
              <a:schemeClr val="tx1"/>
            </a:solidFill>
          </a:ln>
        </p:spPr>
        <p:txBody>
          <a:bodyPr wrap="none" rtlCol="0">
            <a:spAutoFit/>
          </a:bodyPr>
          <a:lstStyle/>
          <a:p>
            <a:r>
              <a:rPr lang="en-US" dirty="0"/>
              <a:t>Date of appointment</a:t>
            </a:r>
          </a:p>
        </p:txBody>
      </p:sp>
    </p:spTree>
    <p:extLst>
      <p:ext uri="{BB962C8B-B14F-4D97-AF65-F5344CB8AC3E}">
        <p14:creationId xmlns:p14="http://schemas.microsoft.com/office/powerpoint/2010/main" val="4208140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664930"/>
            <a:ext cx="10515600" cy="1325563"/>
          </a:xfrm>
        </p:spPr>
        <p:txBody>
          <a:bodyPr/>
          <a:lstStyle/>
          <a:p>
            <a:pPr algn="ctr"/>
            <a:r>
              <a:rPr lang="en-US" b="1" dirty="0"/>
              <a:t>First Steps</a:t>
            </a:r>
          </a:p>
        </p:txBody>
      </p:sp>
      <p:sp>
        <p:nvSpPr>
          <p:cNvPr id="3" name="Title 1">
            <a:extLst>
              <a:ext uri="{FF2B5EF4-FFF2-40B4-BE49-F238E27FC236}">
                <a16:creationId xmlns:a16="http://schemas.microsoft.com/office/drawing/2014/main" id="{8BDEA81E-F321-4505-B19B-02AB0816CA9C}"/>
              </a:ext>
            </a:extLst>
          </p:cNvPr>
          <p:cNvSpPr txBox="1">
            <a:spLocks/>
          </p:cNvSpPr>
          <p:nvPr/>
        </p:nvSpPr>
        <p:spPr>
          <a:xfrm>
            <a:off x="838200" y="2551131"/>
            <a:ext cx="10515600" cy="24735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t>Phone calls</a:t>
            </a:r>
          </a:p>
          <a:p>
            <a:pPr algn="ctr"/>
            <a:endParaRPr lang="en-US" sz="3200" dirty="0"/>
          </a:p>
          <a:p>
            <a:pPr algn="ctr"/>
            <a:r>
              <a:rPr lang="en-US" sz="3200" dirty="0"/>
              <a:t>Letters</a:t>
            </a:r>
          </a:p>
          <a:p>
            <a:pPr algn="ctr"/>
            <a:endParaRPr lang="en-US" sz="3200" dirty="0"/>
          </a:p>
          <a:p>
            <a:pPr algn="ctr"/>
            <a:r>
              <a:rPr lang="en-US" sz="3200" dirty="0"/>
              <a:t>Filings</a:t>
            </a:r>
          </a:p>
        </p:txBody>
      </p:sp>
    </p:spTree>
    <p:extLst>
      <p:ext uri="{BB962C8B-B14F-4D97-AF65-F5344CB8AC3E}">
        <p14:creationId xmlns:p14="http://schemas.microsoft.com/office/powerpoint/2010/main" val="3657395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pPr algn="ctr"/>
            <a:r>
              <a:rPr lang="en-US" b="1" dirty="0"/>
              <a:t>Phone Calls</a:t>
            </a:r>
          </a:p>
        </p:txBody>
      </p:sp>
      <p:sp>
        <p:nvSpPr>
          <p:cNvPr id="3" name="Title 1">
            <a:extLst>
              <a:ext uri="{FF2B5EF4-FFF2-40B4-BE49-F238E27FC236}">
                <a16:creationId xmlns:a16="http://schemas.microsoft.com/office/drawing/2014/main" id="{C732BD17-5906-4C98-8802-1726DAD47714}"/>
              </a:ext>
            </a:extLst>
          </p:cNvPr>
          <p:cNvSpPr txBox="1">
            <a:spLocks/>
          </p:cNvSpPr>
          <p:nvPr/>
        </p:nvSpPr>
        <p:spPr>
          <a:xfrm>
            <a:off x="337930" y="2570193"/>
            <a:ext cx="11015873" cy="3949877"/>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300" dirty="0"/>
              <a:t>Petitioner</a:t>
            </a:r>
          </a:p>
          <a:p>
            <a:pPr algn="ctr"/>
            <a:endParaRPr lang="en-US" sz="3300" dirty="0"/>
          </a:p>
          <a:p>
            <a:pPr algn="ctr"/>
            <a:r>
              <a:rPr lang="en-US" sz="3300" dirty="0"/>
              <a:t>Respondent’s Residence – setup meeting; learn schedule - convenient day/time</a:t>
            </a:r>
          </a:p>
          <a:p>
            <a:pPr algn="ctr"/>
            <a:endParaRPr lang="en-US" sz="3300" dirty="0"/>
          </a:p>
          <a:p>
            <a:pPr algn="ctr"/>
            <a:r>
              <a:rPr lang="en-US" sz="3300" dirty="0"/>
              <a:t>Primary Care Provider / medical professional office</a:t>
            </a:r>
          </a:p>
          <a:p>
            <a:pPr algn="ctr"/>
            <a:endParaRPr lang="en-US" sz="3300" dirty="0"/>
          </a:p>
          <a:p>
            <a:pPr algn="ctr"/>
            <a:r>
              <a:rPr lang="en-US" sz="3300" dirty="0"/>
              <a:t>Family</a:t>
            </a:r>
          </a:p>
          <a:p>
            <a:pPr algn="ctr"/>
            <a:endParaRPr lang="en-US" sz="3300" dirty="0"/>
          </a:p>
          <a:p>
            <a:pPr algn="ctr"/>
            <a:r>
              <a:rPr lang="en-US" sz="3300" dirty="0"/>
              <a:t>Agency (DDA, HCS, APS)</a:t>
            </a:r>
          </a:p>
          <a:p>
            <a:pPr algn="ctr"/>
            <a:endParaRPr lang="en-US" sz="3300" dirty="0"/>
          </a:p>
          <a:p>
            <a:pPr algn="ctr"/>
            <a:r>
              <a:rPr lang="en-US" sz="3300" dirty="0"/>
              <a:t>Bank</a:t>
            </a:r>
          </a:p>
          <a:p>
            <a:pPr algn="ctr"/>
            <a:endParaRPr lang="en-US" sz="2800" dirty="0"/>
          </a:p>
        </p:txBody>
      </p:sp>
    </p:spTree>
    <p:extLst>
      <p:ext uri="{BB962C8B-B14F-4D97-AF65-F5344CB8AC3E}">
        <p14:creationId xmlns:p14="http://schemas.microsoft.com/office/powerpoint/2010/main" val="1300528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pPr algn="ctr"/>
            <a:r>
              <a:rPr lang="en-US" b="1" dirty="0"/>
              <a:t>Letters</a:t>
            </a:r>
          </a:p>
        </p:txBody>
      </p:sp>
      <p:sp>
        <p:nvSpPr>
          <p:cNvPr id="3" name="Title 1">
            <a:extLst>
              <a:ext uri="{FF2B5EF4-FFF2-40B4-BE49-F238E27FC236}">
                <a16:creationId xmlns:a16="http://schemas.microsoft.com/office/drawing/2014/main" id="{C732BD17-5906-4C98-8802-1726DAD47714}"/>
              </a:ext>
            </a:extLst>
          </p:cNvPr>
          <p:cNvSpPr txBox="1">
            <a:spLocks/>
          </p:cNvSpPr>
          <p:nvPr/>
        </p:nvSpPr>
        <p:spPr>
          <a:xfrm>
            <a:off x="611960" y="2027048"/>
            <a:ext cx="10515600" cy="4392605"/>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Medical Professional(s)</a:t>
            </a:r>
          </a:p>
          <a:p>
            <a:pPr algn="ctr"/>
            <a:endParaRPr lang="en-US" sz="2800" dirty="0"/>
          </a:p>
          <a:p>
            <a:pPr algn="ctr"/>
            <a:r>
              <a:rPr lang="en-US" sz="2800" dirty="0"/>
              <a:t>School – teachers/staff</a:t>
            </a:r>
          </a:p>
          <a:p>
            <a:pPr algn="ctr"/>
            <a:endParaRPr lang="en-US" sz="2800" dirty="0"/>
          </a:p>
          <a:p>
            <a:pPr algn="ctr"/>
            <a:r>
              <a:rPr lang="en-US" sz="2800" dirty="0"/>
              <a:t>Family – at Respondent’s home and extended family</a:t>
            </a:r>
          </a:p>
          <a:p>
            <a:pPr algn="ctr"/>
            <a:endParaRPr lang="en-US" sz="2800" dirty="0"/>
          </a:p>
          <a:p>
            <a:pPr algn="ctr"/>
            <a:r>
              <a:rPr lang="en-US" sz="2800" dirty="0"/>
              <a:t>Agency – Petitioner?  </a:t>
            </a:r>
          </a:p>
          <a:p>
            <a:pPr algn="ctr"/>
            <a:endParaRPr lang="en-US" sz="2800" dirty="0"/>
          </a:p>
          <a:p>
            <a:pPr algn="ctr"/>
            <a:r>
              <a:rPr lang="en-US" sz="2800" dirty="0"/>
              <a:t>Other (records request e.g., </a:t>
            </a:r>
            <a:r>
              <a:rPr lang="en-US" sz="2800"/>
              <a:t>APS)</a:t>
            </a:r>
          </a:p>
          <a:p>
            <a:pPr algn="ctr"/>
            <a:r>
              <a:rPr lang="en-US" sz="2800">
                <a:hlinkClick r:id="rId2"/>
              </a:rPr>
              <a:t>lisa.hudgins@dshs.wa.gov</a:t>
            </a:r>
            <a:r>
              <a:rPr lang="en-US" sz="2800"/>
              <a:t> </a:t>
            </a:r>
            <a:endParaRPr lang="en-US" sz="2800" dirty="0"/>
          </a:p>
          <a:p>
            <a:pPr algn="ctr"/>
            <a:endParaRPr lang="en-US" sz="2800" dirty="0"/>
          </a:p>
          <a:p>
            <a:pPr algn="ctr"/>
            <a:r>
              <a:rPr lang="en-US" sz="2800" dirty="0"/>
              <a:t>Include copy of Order Appointing CV with your letters</a:t>
            </a:r>
          </a:p>
        </p:txBody>
      </p:sp>
    </p:spTree>
    <p:extLst>
      <p:ext uri="{BB962C8B-B14F-4D97-AF65-F5344CB8AC3E}">
        <p14:creationId xmlns:p14="http://schemas.microsoft.com/office/powerpoint/2010/main" val="911325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38203" y="2236123"/>
            <a:ext cx="10515600" cy="3514227"/>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800" dirty="0"/>
              <a:t>4a – Family and </a:t>
            </a:r>
            <a:r>
              <a:rPr lang="en-US" sz="3800"/>
              <a:t>Friends Letter</a:t>
            </a:r>
          </a:p>
          <a:p>
            <a:endParaRPr lang="en-US" sz="3800" dirty="0"/>
          </a:p>
          <a:p>
            <a:r>
              <a:rPr lang="en-US" sz="3800" dirty="0"/>
              <a:t>4b – </a:t>
            </a:r>
            <a:r>
              <a:rPr lang="en-US" sz="3800"/>
              <a:t>Doctor Letter</a:t>
            </a:r>
          </a:p>
          <a:p>
            <a:endParaRPr lang="en-US" sz="3800" dirty="0"/>
          </a:p>
          <a:p>
            <a:r>
              <a:rPr lang="en-US" sz="3800" dirty="0"/>
              <a:t>4c – </a:t>
            </a:r>
            <a:r>
              <a:rPr lang="en-US" sz="3800"/>
              <a:t>Professional Evaluation</a:t>
            </a:r>
          </a:p>
          <a:p>
            <a:endParaRPr lang="en-US" sz="3800" dirty="0"/>
          </a:p>
          <a:p>
            <a:r>
              <a:rPr lang="en-US" sz="3800" dirty="0"/>
              <a:t>4d – Guardian Questionnaire Letter</a:t>
            </a:r>
          </a:p>
          <a:p>
            <a:pPr algn="ctr"/>
            <a:endParaRPr lang="en-US" sz="3800" dirty="0"/>
          </a:p>
        </p:txBody>
      </p:sp>
    </p:spTree>
    <p:extLst>
      <p:ext uri="{BB962C8B-B14F-4D97-AF65-F5344CB8AC3E}">
        <p14:creationId xmlns:p14="http://schemas.microsoft.com/office/powerpoint/2010/main" val="1346936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1251329"/>
            <a:ext cx="10515600" cy="1325563"/>
          </a:xfrm>
        </p:spPr>
        <p:txBody>
          <a:bodyPr>
            <a:normAutofit fontScale="90000"/>
          </a:bodyPr>
          <a:lstStyle/>
          <a:p>
            <a:pPr algn="ctr"/>
            <a:r>
              <a:rPr lang="en-US" b="1" dirty="0"/>
              <a:t>Filings</a:t>
            </a:r>
            <a:br>
              <a:rPr lang="en-US" b="1" dirty="0"/>
            </a:br>
            <a:br>
              <a:rPr lang="en-US" b="1" dirty="0"/>
            </a:br>
            <a:endParaRPr lang="en-US" b="1" dirty="0"/>
          </a:p>
        </p:txBody>
      </p:sp>
      <p:sp>
        <p:nvSpPr>
          <p:cNvPr id="3" name="Title 1">
            <a:extLst>
              <a:ext uri="{FF2B5EF4-FFF2-40B4-BE49-F238E27FC236}">
                <a16:creationId xmlns:a16="http://schemas.microsoft.com/office/drawing/2014/main" id="{C732BD17-5906-4C98-8802-1726DAD47714}"/>
              </a:ext>
            </a:extLst>
          </p:cNvPr>
          <p:cNvSpPr txBox="1">
            <a:spLocks/>
          </p:cNvSpPr>
          <p:nvPr/>
        </p:nvSpPr>
        <p:spPr>
          <a:xfrm>
            <a:off x="838203" y="1768039"/>
            <a:ext cx="10515600" cy="4360045"/>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Service (Acceptance/Proof)</a:t>
            </a:r>
          </a:p>
          <a:p>
            <a:endParaRPr lang="en-US" dirty="0"/>
          </a:p>
          <a:p>
            <a:r>
              <a:rPr lang="en-US" dirty="0"/>
              <a:t>Court Visitor Statement of Qualifications – 2 versions</a:t>
            </a:r>
          </a:p>
          <a:p>
            <a:endParaRPr lang="en-US" dirty="0"/>
          </a:p>
          <a:p>
            <a:r>
              <a:rPr lang="en-US" dirty="0"/>
              <a:t>Court Visitor Report</a:t>
            </a:r>
          </a:p>
          <a:p>
            <a:endParaRPr lang="en-US" dirty="0"/>
          </a:p>
          <a:p>
            <a:r>
              <a:rPr lang="en-US" dirty="0"/>
              <a:t>Fee Declaration</a:t>
            </a:r>
          </a:p>
          <a:p>
            <a:endParaRPr lang="en-US" dirty="0"/>
          </a:p>
          <a:p>
            <a:r>
              <a:rPr lang="en-US" dirty="0"/>
              <a:t>Confidential Professional Evaluation</a:t>
            </a:r>
          </a:p>
          <a:p>
            <a:endParaRPr lang="en-US" dirty="0"/>
          </a:p>
          <a:p>
            <a:r>
              <a:rPr lang="en-US" b="0" i="0" u="none" strike="noStrike" dirty="0">
                <a:solidFill>
                  <a:srgbClr val="333333"/>
                </a:solidFill>
                <a:effectLst/>
              </a:rPr>
              <a:t>Sealed Cover Sheet/Telephone Numbers - Guardianship and/or Conservatorship Document</a:t>
            </a:r>
            <a:endParaRPr lang="en-US" dirty="0"/>
          </a:p>
        </p:txBody>
      </p:sp>
    </p:spTree>
    <p:extLst>
      <p:ext uri="{BB962C8B-B14F-4D97-AF65-F5344CB8AC3E}">
        <p14:creationId xmlns:p14="http://schemas.microsoft.com/office/powerpoint/2010/main" val="117239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38203" y="2236123"/>
            <a:ext cx="10515600" cy="332946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5a – Statement of Court Visitor Qualifications</a:t>
            </a:r>
          </a:p>
          <a:p>
            <a:endParaRPr lang="en-US" sz="3600" dirty="0"/>
          </a:p>
          <a:p>
            <a:r>
              <a:rPr lang="en-US" sz="3600" dirty="0"/>
              <a:t>5b – Exhibit A</a:t>
            </a:r>
          </a:p>
          <a:p>
            <a:endParaRPr lang="en-US" sz="3600" dirty="0"/>
          </a:p>
          <a:p>
            <a:r>
              <a:rPr lang="en-US" sz="3600" dirty="0"/>
              <a:t>5c – Registry Court Visitor Qualifications</a:t>
            </a:r>
          </a:p>
          <a:p>
            <a:endParaRPr lang="en-US" sz="3600" dirty="0"/>
          </a:p>
          <a:p>
            <a:r>
              <a:rPr lang="en-US" sz="3600" dirty="0"/>
              <a:t>5d - </a:t>
            </a:r>
            <a:r>
              <a:rPr lang="en-US" sz="3600" b="0" i="0" u="none" strike="noStrike" dirty="0">
                <a:solidFill>
                  <a:srgbClr val="333333"/>
                </a:solidFill>
                <a:effectLst/>
              </a:rPr>
              <a:t>Sealed Cover Sheet/Telephone Numbers - Guardianship and/or Conservatorship Document</a:t>
            </a:r>
            <a:endParaRPr lang="en-US" sz="3600" dirty="0"/>
          </a:p>
        </p:txBody>
      </p:sp>
    </p:spTree>
    <p:extLst>
      <p:ext uri="{BB962C8B-B14F-4D97-AF65-F5344CB8AC3E}">
        <p14:creationId xmlns:p14="http://schemas.microsoft.com/office/powerpoint/2010/main" val="201637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85C4F-5913-4540-80F6-E620BBF7F1EF}"/>
              </a:ext>
            </a:extLst>
          </p:cNvPr>
          <p:cNvSpPr>
            <a:spLocks noGrp="1"/>
          </p:cNvSpPr>
          <p:nvPr>
            <p:ph type="title"/>
          </p:nvPr>
        </p:nvSpPr>
        <p:spPr>
          <a:xfrm>
            <a:off x="838200" y="1772215"/>
            <a:ext cx="10515600" cy="4218915"/>
          </a:xfrm>
        </p:spPr>
        <p:txBody>
          <a:bodyPr>
            <a:normAutofit/>
          </a:bodyPr>
          <a:lstStyle/>
          <a:p>
            <a:r>
              <a:rPr lang="en-US" sz="2800" dirty="0"/>
              <a:t>“All forms are available in both Word and PDF versions.</a:t>
            </a:r>
            <a:br>
              <a:rPr lang="en-US" sz="2800" dirty="0"/>
            </a:br>
            <a:br>
              <a:rPr lang="en-US" sz="2800" dirty="0"/>
            </a:br>
            <a:r>
              <a:rPr lang="en-US" sz="2800" dirty="0"/>
              <a:t>These forms are not to be modified from the version available. </a:t>
            </a:r>
            <a:br>
              <a:rPr lang="en-US" sz="2800" dirty="0"/>
            </a:br>
            <a:br>
              <a:rPr lang="en-US" sz="2800" dirty="0"/>
            </a:br>
            <a:r>
              <a:rPr lang="en-US" sz="2800" dirty="0"/>
              <a:t>However, please add additional sheets of paper to answer questions thoroughly.”</a:t>
            </a:r>
          </a:p>
        </p:txBody>
      </p:sp>
      <p:sp>
        <p:nvSpPr>
          <p:cNvPr id="3" name="Rectangle 2">
            <a:extLst>
              <a:ext uri="{FF2B5EF4-FFF2-40B4-BE49-F238E27FC236}">
                <a16:creationId xmlns:a16="http://schemas.microsoft.com/office/drawing/2014/main" id="{A296EAF0-BE6F-476D-8A15-3521E58D210C}"/>
              </a:ext>
            </a:extLst>
          </p:cNvPr>
          <p:cNvSpPr/>
          <p:nvPr/>
        </p:nvSpPr>
        <p:spPr>
          <a:xfrm>
            <a:off x="956649" y="1919830"/>
            <a:ext cx="9663065" cy="523220"/>
          </a:xfrm>
          <a:prstGeom prst="rect">
            <a:avLst/>
          </a:prstGeom>
        </p:spPr>
        <p:txBody>
          <a:bodyPr wrap="square">
            <a:spAutoFit/>
          </a:bodyPr>
          <a:lstStyle/>
          <a:p>
            <a:r>
              <a:rPr lang="en-US" sz="2800" dirty="0">
                <a:hlinkClick r:id="rId2"/>
              </a:rPr>
              <a:t>https://www.spokanecounty.org/1167/Guardianship-Trust-Forms</a:t>
            </a:r>
            <a:endParaRPr lang="en-US" sz="2800" dirty="0"/>
          </a:p>
        </p:txBody>
      </p:sp>
      <p:sp>
        <p:nvSpPr>
          <p:cNvPr id="4" name="Title 1">
            <a:extLst>
              <a:ext uri="{FF2B5EF4-FFF2-40B4-BE49-F238E27FC236}">
                <a16:creationId xmlns:a16="http://schemas.microsoft.com/office/drawing/2014/main" id="{F1331313-9F19-4ED5-AF7D-94A5B40CDB09}"/>
              </a:ext>
            </a:extLst>
          </p:cNvPr>
          <p:cNvSpPr txBox="1">
            <a:spLocks/>
          </p:cNvSpPr>
          <p:nvPr/>
        </p:nvSpPr>
        <p:spPr>
          <a:xfrm>
            <a:off x="838200" y="70148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Forms</a:t>
            </a:r>
          </a:p>
        </p:txBody>
      </p:sp>
    </p:spTree>
    <p:extLst>
      <p:ext uri="{BB962C8B-B14F-4D97-AF65-F5344CB8AC3E}">
        <p14:creationId xmlns:p14="http://schemas.microsoft.com/office/powerpoint/2010/main" val="2379720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pPr algn="ctr"/>
            <a:r>
              <a:rPr lang="en-US" b="1" dirty="0"/>
              <a:t>Meetings / Investigation / Visits</a:t>
            </a:r>
          </a:p>
        </p:txBody>
      </p:sp>
      <p:sp>
        <p:nvSpPr>
          <p:cNvPr id="3" name="Title 1">
            <a:extLst>
              <a:ext uri="{FF2B5EF4-FFF2-40B4-BE49-F238E27FC236}">
                <a16:creationId xmlns:a16="http://schemas.microsoft.com/office/drawing/2014/main" id="{5EE0B0DB-ECEB-46C2-9E39-D2B122276B64}"/>
              </a:ext>
            </a:extLst>
          </p:cNvPr>
          <p:cNvSpPr txBox="1">
            <a:spLocks/>
          </p:cNvSpPr>
          <p:nvPr/>
        </p:nvSpPr>
        <p:spPr>
          <a:xfrm>
            <a:off x="838200" y="2421340"/>
            <a:ext cx="10515600" cy="4196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Petitioner</a:t>
            </a:r>
          </a:p>
          <a:p>
            <a:pPr algn="ctr"/>
            <a:endParaRPr lang="en-US" dirty="0"/>
          </a:p>
          <a:p>
            <a:pPr algn="ctr"/>
            <a:r>
              <a:rPr lang="en-US" b="1" dirty="0"/>
              <a:t>Respondent</a:t>
            </a:r>
            <a:r>
              <a:rPr lang="en-US" dirty="0"/>
              <a:t> – At least once alone – ideally 3 times total</a:t>
            </a:r>
          </a:p>
          <a:p>
            <a:pPr algn="ctr"/>
            <a:endParaRPr lang="en-US" dirty="0"/>
          </a:p>
          <a:p>
            <a:pPr algn="ctr"/>
            <a:r>
              <a:rPr lang="en-US" b="1" dirty="0"/>
              <a:t>Respondent</a:t>
            </a:r>
            <a:r>
              <a:rPr lang="en-US" dirty="0"/>
              <a:t> – At least once with proposed Guardian (rapport)</a:t>
            </a:r>
          </a:p>
          <a:p>
            <a:pPr algn="ctr"/>
            <a:endParaRPr lang="en-US" dirty="0"/>
          </a:p>
          <a:p>
            <a:pPr algn="ctr"/>
            <a:r>
              <a:rPr lang="en-US" dirty="0"/>
              <a:t>Medical Professional(s) - Copy of Order Appointing CV</a:t>
            </a:r>
          </a:p>
          <a:p>
            <a:pPr algn="ctr"/>
            <a:endParaRPr lang="en-US" dirty="0"/>
          </a:p>
          <a:p>
            <a:pPr algn="ctr"/>
            <a:r>
              <a:rPr lang="en-US" dirty="0"/>
              <a:t>Friends/Family/Others (Significant &amp; Continuing Interest)</a:t>
            </a:r>
          </a:p>
          <a:p>
            <a:pPr algn="ctr"/>
            <a:endParaRPr lang="en-US" dirty="0"/>
          </a:p>
          <a:p>
            <a:pPr algn="ctr"/>
            <a:r>
              <a:rPr lang="en-US" dirty="0"/>
              <a:t>The Bank</a:t>
            </a:r>
          </a:p>
          <a:p>
            <a:pPr algn="ctr"/>
            <a:endParaRPr lang="en-US" dirty="0"/>
          </a:p>
          <a:p>
            <a:pPr algn="ctr"/>
            <a:r>
              <a:rPr lang="en-US" dirty="0"/>
              <a:t>Proposed Guardian – Lay or CPG</a:t>
            </a:r>
          </a:p>
        </p:txBody>
      </p:sp>
    </p:spTree>
    <p:extLst>
      <p:ext uri="{BB962C8B-B14F-4D97-AF65-F5344CB8AC3E}">
        <p14:creationId xmlns:p14="http://schemas.microsoft.com/office/powerpoint/2010/main" val="172927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445F1A8-24E2-42CB-8B35-152D7DA174B8}"/>
              </a:ext>
            </a:extLst>
          </p:cNvPr>
          <p:cNvSpPr txBox="1"/>
          <p:nvPr/>
        </p:nvSpPr>
        <p:spPr>
          <a:xfrm>
            <a:off x="852404" y="464949"/>
            <a:ext cx="10507851" cy="6124754"/>
          </a:xfrm>
          <a:prstGeom prst="rect">
            <a:avLst/>
          </a:prstGeom>
          <a:noFill/>
        </p:spPr>
        <p:txBody>
          <a:bodyPr wrap="square" rtlCol="0">
            <a:spAutoFit/>
          </a:bodyPr>
          <a:lstStyle/>
          <a:p>
            <a:r>
              <a:rPr lang="en-US" sz="2800" b="1" i="0" u="none" strike="noStrike" dirty="0">
                <a:solidFill>
                  <a:srgbClr val="000000"/>
                </a:solidFill>
                <a:effectLst/>
                <a:latin typeface="Open Sans" panose="020F0502020204030204" pitchFamily="34" charset="0"/>
              </a:rPr>
              <a:t>Intent</a:t>
            </a:r>
          </a:p>
          <a:p>
            <a:endParaRPr lang="en-US" sz="2800" b="1" i="0" u="none" strike="noStrike" dirty="0">
              <a:solidFill>
                <a:srgbClr val="000000"/>
              </a:solidFill>
              <a:effectLst/>
              <a:latin typeface="Open Sans" panose="020F0502020204030204" pitchFamily="34" charset="0"/>
            </a:endParaRPr>
          </a:p>
          <a:p>
            <a:r>
              <a:rPr lang="en-US" sz="2400" b="0" i="0" u="none" strike="noStrike" dirty="0">
                <a:solidFill>
                  <a:srgbClr val="000000"/>
                </a:solidFill>
                <a:effectLst/>
                <a:latin typeface="Open Sans" panose="020B0606030504020204" pitchFamily="34" charset="0"/>
              </a:rPr>
              <a:t>It is the </a:t>
            </a:r>
            <a:r>
              <a:rPr lang="en-US" sz="2400" b="1" i="1" u="sng" strike="noStrike" dirty="0">
                <a:solidFill>
                  <a:schemeClr val="accent1">
                    <a:lumMod val="75000"/>
                  </a:schemeClr>
                </a:solidFill>
                <a:effectLst/>
                <a:latin typeface="Open Sans" panose="020B0606030504020204" pitchFamily="34" charset="0"/>
              </a:rPr>
              <a:t>intent</a:t>
            </a:r>
            <a:r>
              <a:rPr lang="en-US" sz="2400" b="0" i="0" u="none" strike="noStrike" dirty="0">
                <a:solidFill>
                  <a:srgbClr val="000000"/>
                </a:solidFill>
                <a:effectLst/>
                <a:latin typeface="Open Sans" panose="020B0606030504020204" pitchFamily="34" charset="0"/>
              </a:rPr>
              <a:t> of the legislature to protect the liberty and </a:t>
            </a:r>
            <a:r>
              <a:rPr lang="en-US" sz="2400" b="1" i="1" u="sng" strike="noStrike" dirty="0">
                <a:solidFill>
                  <a:schemeClr val="accent1">
                    <a:lumMod val="75000"/>
                  </a:schemeClr>
                </a:solidFill>
                <a:effectLst/>
                <a:latin typeface="Open Sans" panose="020B0606030504020204" pitchFamily="34" charset="0"/>
              </a:rPr>
              <a:t>autonomy</a:t>
            </a:r>
            <a:r>
              <a:rPr lang="en-US" sz="2400" b="0" i="0" u="none" strike="noStrike" dirty="0">
                <a:solidFill>
                  <a:srgbClr val="000000"/>
                </a:solidFill>
                <a:effectLst/>
                <a:latin typeface="Open Sans" panose="020B0606030504020204" pitchFamily="34" charset="0"/>
              </a:rPr>
              <a:t> of all people of this state, and to enable them to exercise their rights under the law to the </a:t>
            </a:r>
            <a:r>
              <a:rPr lang="en-US" sz="2400" b="1" i="1" u="sng" strike="noStrike" dirty="0">
                <a:solidFill>
                  <a:schemeClr val="accent1">
                    <a:lumMod val="75000"/>
                  </a:schemeClr>
                </a:solidFill>
                <a:effectLst/>
                <a:latin typeface="Open Sans" panose="020B0606030504020204" pitchFamily="34" charset="0"/>
              </a:rPr>
              <a:t>maximum</a:t>
            </a:r>
            <a:r>
              <a:rPr lang="en-US" sz="2400" b="0" i="0" u="none" strike="noStrike" dirty="0">
                <a:solidFill>
                  <a:srgbClr val="000000"/>
                </a:solidFill>
                <a:effectLst/>
                <a:latin typeface="Open Sans" panose="020B0606030504020204" pitchFamily="34" charset="0"/>
              </a:rPr>
              <a:t> extent, consistent with the </a:t>
            </a:r>
            <a:r>
              <a:rPr lang="en-US" sz="2400" b="1" i="1" u="sng" strike="noStrike" dirty="0">
                <a:solidFill>
                  <a:schemeClr val="accent1">
                    <a:lumMod val="75000"/>
                  </a:schemeClr>
                </a:solidFill>
                <a:effectLst/>
                <a:latin typeface="Open Sans" panose="020B0606030504020204" pitchFamily="34" charset="0"/>
              </a:rPr>
              <a:t>capacity</a:t>
            </a:r>
            <a:r>
              <a:rPr lang="en-US" sz="2400" b="0" i="0" u="none" strike="noStrike" dirty="0">
                <a:solidFill>
                  <a:srgbClr val="000000"/>
                </a:solidFill>
                <a:effectLst/>
                <a:latin typeface="Open Sans" panose="020B0606030504020204" pitchFamily="34" charset="0"/>
              </a:rPr>
              <a:t> of each person. The legislature recognizes that people with incapacities have </a:t>
            </a:r>
            <a:r>
              <a:rPr lang="en-US" sz="2400" b="1" i="1" u="sng" strike="noStrike" dirty="0">
                <a:solidFill>
                  <a:schemeClr val="accent1">
                    <a:lumMod val="75000"/>
                  </a:schemeClr>
                </a:solidFill>
                <a:effectLst/>
                <a:latin typeface="Open Sans" panose="020B0606030504020204" pitchFamily="34" charset="0"/>
              </a:rPr>
              <a:t>unique</a:t>
            </a:r>
            <a:r>
              <a:rPr lang="en-US" sz="2400" b="0" i="0" u="none" strike="noStrike" dirty="0">
                <a:solidFill>
                  <a:srgbClr val="000000"/>
                </a:solidFill>
                <a:effectLst/>
                <a:latin typeface="Open Sans" panose="020B0606030504020204" pitchFamily="34" charset="0"/>
              </a:rPr>
              <a:t> abilities and needs, and that some people with incapacities cannot exercise their rights or provide for their basic needs without the help of a guardian. However, their liberty and autonomy should be restricted through guardianship, conservatorship, emergency guardianship, emergency conservatorship, and other protective arrangements </a:t>
            </a:r>
            <a:r>
              <a:rPr lang="en-US" sz="2400" b="1" i="1" u="sng" strike="noStrike" dirty="0">
                <a:solidFill>
                  <a:schemeClr val="accent1">
                    <a:lumMod val="75000"/>
                  </a:schemeClr>
                </a:solidFill>
                <a:effectLst/>
                <a:latin typeface="Open Sans" panose="020B0606030504020204" pitchFamily="34" charset="0"/>
              </a:rPr>
              <a:t>only to the minimum extent necessary</a:t>
            </a:r>
            <a:r>
              <a:rPr lang="en-US" sz="2400" b="0" i="0" u="none" strike="noStrike" dirty="0">
                <a:solidFill>
                  <a:srgbClr val="000000"/>
                </a:solidFill>
                <a:effectLst/>
                <a:latin typeface="Open Sans" panose="020B0606030504020204" pitchFamily="34" charset="0"/>
              </a:rPr>
              <a:t> to adequately provide for their own health or safety, or to adequately manage their financial affairs.  </a:t>
            </a:r>
            <a:r>
              <a:rPr lang="en-US" sz="2400" b="0" i="1" u="none" strike="noStrike" dirty="0">
                <a:solidFill>
                  <a:srgbClr val="000000"/>
                </a:solidFill>
                <a:effectLst/>
                <a:latin typeface="Open Sans" panose="020B0606030504020204" pitchFamily="34" charset="0"/>
              </a:rPr>
              <a:t>Emphasis added.</a:t>
            </a:r>
            <a:endParaRPr lang="en-US" sz="2400" b="0" i="0" u="none" strike="noStrike" dirty="0">
              <a:solidFill>
                <a:srgbClr val="000000"/>
              </a:solidFill>
              <a:effectLst/>
              <a:latin typeface="Open Sans" panose="020B0606030504020204" pitchFamily="34" charset="0"/>
            </a:endParaRPr>
          </a:p>
          <a:p>
            <a:r>
              <a:rPr lang="en-US" sz="2400" dirty="0"/>
              <a:t> </a:t>
            </a:r>
          </a:p>
          <a:p>
            <a:r>
              <a:rPr lang="en-US" sz="2400" b="1" i="0" u="none" strike="noStrike" dirty="0">
                <a:solidFill>
                  <a:srgbClr val="000000"/>
                </a:solidFill>
                <a:effectLst/>
                <a:latin typeface="Open Sans" panose="020B0606030504020204" pitchFamily="34" charset="0"/>
              </a:rPr>
              <a:t>RCW  </a:t>
            </a:r>
            <a:r>
              <a:rPr lang="en-US" sz="2400" b="1" i="0" u="none" strike="noStrike" dirty="0">
                <a:solidFill>
                  <a:srgbClr val="2B674D"/>
                </a:solidFill>
                <a:effectLst/>
                <a:latin typeface="Open Sans" panose="020B0606030504020204" pitchFamily="34" charset="0"/>
                <a:hlinkClick r:id="rId3"/>
              </a:rPr>
              <a:t>11.130.001</a:t>
            </a:r>
            <a:endParaRPr lang="en-US" sz="2400" b="1" i="0" u="none" strike="noStrike"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2536468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38203" y="2246062"/>
            <a:ext cx="10515600" cy="4061432"/>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6a – CV’s 1st visit with Respondent</a:t>
            </a:r>
          </a:p>
          <a:p>
            <a:endParaRPr lang="en-US" sz="4000" dirty="0"/>
          </a:p>
          <a:p>
            <a:r>
              <a:rPr lang="en-US" sz="4000" dirty="0"/>
              <a:t>6b – Ages and Stages GAL Handout</a:t>
            </a:r>
          </a:p>
          <a:p>
            <a:endParaRPr lang="en-US" sz="4000" dirty="0"/>
          </a:p>
          <a:p>
            <a:r>
              <a:rPr lang="en-US" sz="4000" dirty="0" err="1"/>
              <a:t>6c</a:t>
            </a:r>
            <a:r>
              <a:rPr lang="en-US" sz="4000" dirty="0"/>
              <a:t> – Removing the Menacing Spector of Elder 		Abuse in Nursing Homes</a:t>
            </a:r>
          </a:p>
          <a:p>
            <a:endParaRPr lang="en-US" sz="4000" dirty="0"/>
          </a:p>
          <a:p>
            <a:r>
              <a:rPr lang="en-US" sz="4000" dirty="0" err="1"/>
              <a:t>6d</a:t>
            </a:r>
            <a:r>
              <a:rPr lang="en-US" sz="4000" dirty="0"/>
              <a:t> – Interviewing the Respondent Skit Script</a:t>
            </a:r>
          </a:p>
        </p:txBody>
      </p:sp>
    </p:spTree>
    <p:extLst>
      <p:ext uri="{BB962C8B-B14F-4D97-AF65-F5344CB8AC3E}">
        <p14:creationId xmlns:p14="http://schemas.microsoft.com/office/powerpoint/2010/main" val="3785845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D9C124E-48C6-434C-B5CE-0F5AA8756B12}"/>
              </a:ext>
            </a:extLst>
          </p:cNvPr>
          <p:cNvSpPr>
            <a:spLocks noGrp="1"/>
          </p:cNvSpPr>
          <p:nvPr>
            <p:ph type="title"/>
          </p:nvPr>
        </p:nvSpPr>
        <p:spPr>
          <a:xfrm>
            <a:off x="927652" y="65845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Roles,  Duties, &amp; Scope</a:t>
            </a:r>
          </a:p>
        </p:txBody>
      </p:sp>
      <p:sp>
        <p:nvSpPr>
          <p:cNvPr id="7" name="Title 1">
            <a:extLst>
              <a:ext uri="{FF2B5EF4-FFF2-40B4-BE49-F238E27FC236}">
                <a16:creationId xmlns:a16="http://schemas.microsoft.com/office/drawing/2014/main" id="{7A8D2859-5C52-6247-96ED-594FDD45A7D8}"/>
              </a:ext>
            </a:extLst>
          </p:cNvPr>
          <p:cNvSpPr txBox="1">
            <a:spLocks/>
          </p:cNvSpPr>
          <p:nvPr/>
        </p:nvSpPr>
        <p:spPr>
          <a:xfrm>
            <a:off x="838200" y="1984016"/>
            <a:ext cx="10515600" cy="4639905"/>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Eyes and ears of the Court – </a:t>
            </a:r>
            <a:r>
              <a:rPr lang="en-US" sz="2800" i="1" dirty="0">
                <a:highlight>
                  <a:srgbClr val="FFFF00"/>
                </a:highlight>
              </a:rPr>
              <a:t>Court Visitor</a:t>
            </a:r>
          </a:p>
          <a:p>
            <a:pPr algn="ctr"/>
            <a:endParaRPr lang="en-US" sz="2800" dirty="0"/>
          </a:p>
          <a:p>
            <a:pPr algn="ctr"/>
            <a:r>
              <a:rPr lang="en-US" sz="2800" dirty="0"/>
              <a:t>Due diligence in your investigation</a:t>
            </a:r>
          </a:p>
          <a:p>
            <a:pPr algn="ctr"/>
            <a:endParaRPr lang="en-US" sz="2800" dirty="0"/>
          </a:p>
          <a:p>
            <a:pPr algn="ctr"/>
            <a:r>
              <a:rPr lang="en-US" sz="2600" dirty="0"/>
              <a:t>Washington Court – Guardian ad Litem (CV) Rules</a:t>
            </a:r>
          </a:p>
          <a:p>
            <a:r>
              <a:rPr lang="en-US" sz="2600" dirty="0">
                <a:hlinkClick r:id="rId2"/>
              </a:rPr>
              <a:t>https://www.courts.wa.gov/</a:t>
            </a:r>
            <a:r>
              <a:rPr lang="en-US" sz="2600" dirty="0" err="1">
                <a:hlinkClick r:id="rId2"/>
              </a:rPr>
              <a:t>court_rules</a:t>
            </a:r>
            <a:r>
              <a:rPr lang="en-US" sz="2600" dirty="0">
                <a:hlinkClick r:id="rId2"/>
              </a:rPr>
              <a:t>/?fa=</a:t>
            </a:r>
            <a:r>
              <a:rPr lang="en-US" sz="2600" dirty="0" err="1">
                <a:hlinkClick r:id="rId2"/>
              </a:rPr>
              <a:t>court_rules.list&amp;group</a:t>
            </a:r>
            <a:r>
              <a:rPr lang="en-US" sz="2600" dirty="0">
                <a:hlinkClick r:id="rId2"/>
              </a:rPr>
              <a:t>=</a:t>
            </a:r>
            <a:r>
              <a:rPr lang="en-US" sz="2600" dirty="0" err="1">
                <a:hlinkClick r:id="rId2"/>
              </a:rPr>
              <a:t>sup&amp;set</a:t>
            </a:r>
            <a:r>
              <a:rPr lang="en-US" sz="2600" dirty="0">
                <a:hlinkClick r:id="rId2"/>
              </a:rPr>
              <a:t>=GALR</a:t>
            </a:r>
            <a:endParaRPr lang="en-US" sz="2600" dirty="0"/>
          </a:p>
          <a:p>
            <a:pPr algn="ctr"/>
            <a:endParaRPr lang="en-US" sz="2800" dirty="0"/>
          </a:p>
          <a:p>
            <a:pPr algn="ctr"/>
            <a:r>
              <a:rPr lang="en-US" sz="2800" dirty="0"/>
              <a:t>Limited by statute, rules, and Order Appointing Court Visitor</a:t>
            </a:r>
          </a:p>
          <a:p>
            <a:pPr algn="ctr"/>
            <a:endParaRPr lang="en-US" sz="2800" dirty="0"/>
          </a:p>
          <a:p>
            <a:pPr algn="ctr"/>
            <a:r>
              <a:rPr lang="en-US" sz="2800" dirty="0"/>
              <a:t>You are not the guardian – people want you to be</a:t>
            </a:r>
          </a:p>
          <a:p>
            <a:pPr algn="ctr"/>
            <a:endParaRPr lang="en-US" sz="2800" dirty="0"/>
          </a:p>
          <a:p>
            <a:pPr algn="ctr"/>
            <a:r>
              <a:rPr lang="en-US" sz="2800" dirty="0"/>
              <a:t>You are visiting for the Court</a:t>
            </a:r>
          </a:p>
          <a:p>
            <a:pPr algn="ctr"/>
            <a:endParaRPr lang="en-US" sz="2800" dirty="0"/>
          </a:p>
          <a:p>
            <a:pPr algn="ctr"/>
            <a:r>
              <a:rPr lang="en-US" sz="2800" dirty="0"/>
              <a:t>Life saving emergency medical decisions</a:t>
            </a:r>
          </a:p>
          <a:p>
            <a:pPr algn="ctr"/>
            <a:endParaRPr lang="en-US" sz="2800" dirty="0"/>
          </a:p>
          <a:p>
            <a:pPr algn="ctr"/>
            <a:r>
              <a:rPr lang="en-US" sz="2800" dirty="0"/>
              <a:t>Meet your timeframes and deadlines</a:t>
            </a:r>
          </a:p>
        </p:txBody>
      </p:sp>
    </p:spTree>
    <p:extLst>
      <p:ext uri="{BB962C8B-B14F-4D97-AF65-F5344CB8AC3E}">
        <p14:creationId xmlns:p14="http://schemas.microsoft.com/office/powerpoint/2010/main" val="312915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50651" y="701486"/>
            <a:ext cx="10515600" cy="1325563"/>
          </a:xfrm>
        </p:spPr>
        <p:txBody>
          <a:bodyPr/>
          <a:lstStyle/>
          <a:p>
            <a:pPr algn="ctr"/>
            <a:r>
              <a:rPr lang="en-US" b="1" dirty="0"/>
              <a:t>Assessment</a:t>
            </a:r>
          </a:p>
        </p:txBody>
      </p:sp>
      <p:sp>
        <p:nvSpPr>
          <p:cNvPr id="3" name="Title 1">
            <a:extLst>
              <a:ext uri="{FF2B5EF4-FFF2-40B4-BE49-F238E27FC236}">
                <a16:creationId xmlns:a16="http://schemas.microsoft.com/office/drawing/2014/main" id="{5EE0B0DB-ECEB-46C2-9E39-D2B122276B64}"/>
              </a:ext>
            </a:extLst>
          </p:cNvPr>
          <p:cNvSpPr txBox="1">
            <a:spLocks/>
          </p:cNvSpPr>
          <p:nvPr/>
        </p:nvSpPr>
        <p:spPr>
          <a:xfrm>
            <a:off x="856861" y="2027050"/>
            <a:ext cx="10515600" cy="4523040"/>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800" dirty="0"/>
              <a:t>Objective</a:t>
            </a:r>
          </a:p>
          <a:p>
            <a:pPr algn="ctr"/>
            <a:endParaRPr lang="en-US" sz="5800" dirty="0"/>
          </a:p>
          <a:p>
            <a:pPr algn="ctr"/>
            <a:r>
              <a:rPr lang="en-US" sz="5800" dirty="0"/>
              <a:t>Best Interests of Respondent</a:t>
            </a:r>
          </a:p>
          <a:p>
            <a:pPr algn="ctr"/>
            <a:endParaRPr lang="en-US" sz="5800" dirty="0"/>
          </a:p>
          <a:p>
            <a:pPr algn="ctr"/>
            <a:r>
              <a:rPr lang="en-US" sz="5800" dirty="0"/>
              <a:t>Residual capacity - Momentum</a:t>
            </a:r>
          </a:p>
          <a:p>
            <a:pPr algn="ctr"/>
            <a:endParaRPr lang="en-US" sz="5800" dirty="0"/>
          </a:p>
          <a:p>
            <a:pPr algn="ctr"/>
            <a:r>
              <a:rPr lang="en-US" sz="5800" dirty="0"/>
              <a:t>Supported Decision Making</a:t>
            </a:r>
          </a:p>
          <a:p>
            <a:pPr algn="ctr"/>
            <a:endParaRPr lang="en-US" sz="5800" dirty="0"/>
          </a:p>
          <a:p>
            <a:pPr algn="ctr"/>
            <a:r>
              <a:rPr lang="en-US" sz="5800" dirty="0"/>
              <a:t>Protective Arrangement</a:t>
            </a:r>
          </a:p>
          <a:p>
            <a:pPr algn="ctr"/>
            <a:endParaRPr lang="en-US" sz="5800" dirty="0"/>
          </a:p>
          <a:p>
            <a:pPr algn="ctr"/>
            <a:r>
              <a:rPr lang="en-US" sz="5800" dirty="0"/>
              <a:t>Proposed Guardian – Lay or CPG?</a:t>
            </a:r>
          </a:p>
          <a:p>
            <a:pPr algn="ctr"/>
            <a:endParaRPr lang="en-US" sz="5800" dirty="0"/>
          </a:p>
          <a:p>
            <a:pPr algn="ctr"/>
            <a:r>
              <a:rPr lang="en-US" sz="5800" dirty="0"/>
              <a:t>Can you justify your recommendations?</a:t>
            </a:r>
            <a:endParaRPr lang="en-US" dirty="0"/>
          </a:p>
        </p:txBody>
      </p:sp>
    </p:spTree>
    <p:extLst>
      <p:ext uri="{BB962C8B-B14F-4D97-AF65-F5344CB8AC3E}">
        <p14:creationId xmlns:p14="http://schemas.microsoft.com/office/powerpoint/2010/main" val="2266910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2">
            <a:extLst>
              <a:ext uri="{FF2B5EF4-FFF2-40B4-BE49-F238E27FC236}">
                <a16:creationId xmlns:a16="http://schemas.microsoft.com/office/drawing/2014/main" id="{0B8C1FCD-2FF8-43C8-8AA7-1F0C9582CF3F}"/>
              </a:ext>
            </a:extLst>
          </p:cNvPr>
          <p:cNvPicPr>
            <a:picLocks noChangeAspect="1"/>
          </p:cNvPicPr>
          <p:nvPr/>
        </p:nvPicPr>
        <p:blipFill>
          <a:blip r:embed="rId2">
            <a:extLst>
              <a:ext uri="{28A0092B-C50C-407E-A947-70E740481C1C}">
                <a14:useLocalDpi xmlns:a14="http://schemas.microsoft.com/office/drawing/2010/main" val="0"/>
              </a:ext>
            </a:extLst>
          </a:blip>
          <a:srcRect l="60619" t="9982" r="18584" b="22560"/>
          <a:stretch>
            <a:fillRect/>
          </a:stretch>
        </p:blipFill>
        <p:spPr bwMode="auto">
          <a:xfrm>
            <a:off x="1676400" y="862014"/>
            <a:ext cx="4343400"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4">
            <a:extLst>
              <a:ext uri="{FF2B5EF4-FFF2-40B4-BE49-F238E27FC236}">
                <a16:creationId xmlns:a16="http://schemas.microsoft.com/office/drawing/2014/main" id="{1308DED8-7DCA-43F7-9B5D-8020CA3D26B7}"/>
              </a:ext>
            </a:extLst>
          </p:cNvPr>
          <p:cNvPicPr>
            <a:picLocks noChangeAspect="1"/>
          </p:cNvPicPr>
          <p:nvPr/>
        </p:nvPicPr>
        <p:blipFill>
          <a:blip r:embed="rId3">
            <a:extLst>
              <a:ext uri="{28A0092B-C50C-407E-A947-70E740481C1C}">
                <a14:useLocalDpi xmlns:a14="http://schemas.microsoft.com/office/drawing/2010/main" val="0"/>
              </a:ext>
            </a:extLst>
          </a:blip>
          <a:srcRect l="60458" t="20270" r="18098" b="10809"/>
          <a:stretch>
            <a:fillRect/>
          </a:stretch>
        </p:blipFill>
        <p:spPr bwMode="auto">
          <a:xfrm>
            <a:off x="6215063" y="922338"/>
            <a:ext cx="4343400" cy="540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E306145E-3C6A-AA4D-88A5-256231314588}"/>
              </a:ext>
            </a:extLst>
          </p:cNvPr>
          <p:cNvSpPr>
            <a:spLocks noGrp="1"/>
          </p:cNvSpPr>
          <p:nvPr>
            <p:ph type="title"/>
          </p:nvPr>
        </p:nvSpPr>
        <p:spPr>
          <a:xfrm>
            <a:off x="838200" y="187514"/>
            <a:ext cx="10515600" cy="734824"/>
          </a:xfrm>
        </p:spPr>
        <p:txBody>
          <a:bodyPr/>
          <a:lstStyle/>
          <a:p>
            <a:pPr algn="ctr"/>
            <a:r>
              <a:rPr lang="en-US" b="1" dirty="0"/>
              <a:t>Assessment Tool</a:t>
            </a:r>
          </a:p>
        </p:txBody>
      </p:sp>
    </p:spTree>
    <p:extLst>
      <p:ext uri="{BB962C8B-B14F-4D97-AF65-F5344CB8AC3E}">
        <p14:creationId xmlns:p14="http://schemas.microsoft.com/office/powerpoint/2010/main" val="3770001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1341782" y="1929903"/>
            <a:ext cx="9432236" cy="42266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7 – Functional Capacity &amp; Alternatives</a:t>
            </a:r>
          </a:p>
          <a:p>
            <a:endParaRPr lang="en-US" sz="4000" dirty="0"/>
          </a:p>
          <a:p>
            <a:r>
              <a:rPr lang="en-US" sz="4000" dirty="0"/>
              <a:t>7a – A Tool for Identifying Alternatives to 	Guardianship</a:t>
            </a:r>
          </a:p>
          <a:p>
            <a:endParaRPr lang="en-US" sz="4000" dirty="0"/>
          </a:p>
          <a:p>
            <a:r>
              <a:rPr lang="en-US" sz="4000" dirty="0"/>
              <a:t>7b – Supported Decision Making Agreement</a:t>
            </a:r>
          </a:p>
          <a:p>
            <a:endParaRPr lang="en-US" sz="4000" dirty="0"/>
          </a:p>
          <a:p>
            <a:r>
              <a:rPr lang="en-US" sz="4000" dirty="0" err="1"/>
              <a:t>7c</a:t>
            </a:r>
            <a:r>
              <a:rPr lang="en-US" sz="4000" dirty="0"/>
              <a:t> – Basis for Protective Arrangement</a:t>
            </a:r>
          </a:p>
        </p:txBody>
      </p:sp>
    </p:spTree>
    <p:extLst>
      <p:ext uri="{BB962C8B-B14F-4D97-AF65-F5344CB8AC3E}">
        <p14:creationId xmlns:p14="http://schemas.microsoft.com/office/powerpoint/2010/main" val="2614524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4727-C03E-4747-9A39-B64A8F98EE77}"/>
              </a:ext>
            </a:extLst>
          </p:cNvPr>
          <p:cNvSpPr>
            <a:spLocks noGrp="1"/>
          </p:cNvSpPr>
          <p:nvPr>
            <p:ph type="title"/>
          </p:nvPr>
        </p:nvSpPr>
        <p:spPr>
          <a:xfrm>
            <a:off x="838200" y="596276"/>
            <a:ext cx="10515600" cy="1325563"/>
          </a:xfrm>
        </p:spPr>
        <p:txBody>
          <a:bodyPr/>
          <a:lstStyle/>
          <a:p>
            <a:pPr algn="ctr"/>
            <a:r>
              <a:rPr lang="en-US" b="1" dirty="0"/>
              <a:t>Assessing the Proposed Guardian</a:t>
            </a:r>
          </a:p>
        </p:txBody>
      </p:sp>
      <p:sp>
        <p:nvSpPr>
          <p:cNvPr id="4" name="Title 1">
            <a:extLst>
              <a:ext uri="{FF2B5EF4-FFF2-40B4-BE49-F238E27FC236}">
                <a16:creationId xmlns:a16="http://schemas.microsoft.com/office/drawing/2014/main" id="{75B12C7A-EB9E-8E43-921D-8D8A6E6215ED}"/>
              </a:ext>
            </a:extLst>
          </p:cNvPr>
          <p:cNvSpPr txBox="1">
            <a:spLocks/>
          </p:cNvSpPr>
          <p:nvPr/>
        </p:nvSpPr>
        <p:spPr>
          <a:xfrm>
            <a:off x="838200" y="2587892"/>
            <a:ext cx="10515600" cy="3011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hlinkClick r:id="rId2"/>
              </a:rPr>
              <a:t>Volunteer &amp; Family Guardians Handbook</a:t>
            </a:r>
            <a:endParaRPr lang="en-US" dirty="0"/>
          </a:p>
          <a:p>
            <a:pPr algn="ctr"/>
            <a:r>
              <a:rPr lang="en-US" sz="2400" dirty="0"/>
              <a:t>(also included as PDF in Materials)</a:t>
            </a:r>
          </a:p>
          <a:p>
            <a:pPr algn="ctr"/>
            <a:endParaRPr lang="en-US" dirty="0"/>
          </a:p>
          <a:p>
            <a:pPr algn="ctr"/>
            <a:r>
              <a:rPr lang="en-US" dirty="0">
                <a:hlinkClick r:id="rId3"/>
              </a:rPr>
              <a:t>CPG Board – Standards of Practice</a:t>
            </a:r>
            <a:endParaRPr lang="en-US" dirty="0"/>
          </a:p>
        </p:txBody>
      </p:sp>
    </p:spTree>
    <p:extLst>
      <p:ext uri="{BB962C8B-B14F-4D97-AF65-F5344CB8AC3E}">
        <p14:creationId xmlns:p14="http://schemas.microsoft.com/office/powerpoint/2010/main" val="1341061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636104" y="2236123"/>
            <a:ext cx="10717699" cy="3514227"/>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8a – Presentation for Lay Guardians</a:t>
            </a:r>
          </a:p>
          <a:p>
            <a:endParaRPr lang="en-US" dirty="0"/>
          </a:p>
          <a:p>
            <a:r>
              <a:rPr lang="en-US" dirty="0"/>
              <a:t>8b – Sample Script for Lay Guardian Interview</a:t>
            </a:r>
          </a:p>
          <a:p>
            <a:endParaRPr lang="en-US" dirty="0"/>
          </a:p>
          <a:p>
            <a:r>
              <a:rPr lang="en-US" dirty="0"/>
              <a:t>8c – Assessing the Guardian – Lay or CPG</a:t>
            </a:r>
          </a:p>
          <a:p>
            <a:endParaRPr lang="en-US" dirty="0"/>
          </a:p>
          <a:p>
            <a:r>
              <a:rPr lang="en-US" dirty="0" err="1"/>
              <a:t>8d</a:t>
            </a:r>
            <a:r>
              <a:rPr lang="en-US" dirty="0"/>
              <a:t> – Table of competencies for investigation</a:t>
            </a:r>
          </a:p>
          <a:p>
            <a:endParaRPr lang="en-US" dirty="0"/>
          </a:p>
        </p:txBody>
      </p:sp>
    </p:spTree>
    <p:extLst>
      <p:ext uri="{BB962C8B-B14F-4D97-AF65-F5344CB8AC3E}">
        <p14:creationId xmlns:p14="http://schemas.microsoft.com/office/powerpoint/2010/main" val="12918693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685988"/>
            <a:ext cx="10515600" cy="1325563"/>
          </a:xfrm>
        </p:spPr>
        <p:txBody>
          <a:bodyPr/>
          <a:lstStyle/>
          <a:p>
            <a:pPr algn="ctr"/>
            <a:r>
              <a:rPr lang="en-US" b="1" dirty="0"/>
              <a:t>CV Report</a:t>
            </a:r>
          </a:p>
        </p:txBody>
      </p:sp>
      <p:sp>
        <p:nvSpPr>
          <p:cNvPr id="3" name="Title 1">
            <a:extLst>
              <a:ext uri="{FF2B5EF4-FFF2-40B4-BE49-F238E27FC236}">
                <a16:creationId xmlns:a16="http://schemas.microsoft.com/office/drawing/2014/main" id="{D7B188E0-6CBA-4424-919E-74944F632C2A}"/>
              </a:ext>
            </a:extLst>
          </p:cNvPr>
          <p:cNvSpPr txBox="1">
            <a:spLocks/>
          </p:cNvSpPr>
          <p:nvPr/>
        </p:nvSpPr>
        <p:spPr>
          <a:xfrm>
            <a:off x="838200" y="1865014"/>
            <a:ext cx="10515600" cy="4861711"/>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Summary of Interviews</a:t>
            </a:r>
          </a:p>
          <a:p>
            <a:pPr algn="ctr"/>
            <a:endParaRPr lang="en-US" dirty="0"/>
          </a:p>
          <a:p>
            <a:pPr algn="ctr"/>
            <a:r>
              <a:rPr lang="en-US" dirty="0"/>
              <a:t>Recommendations</a:t>
            </a:r>
          </a:p>
          <a:p>
            <a:pPr algn="ctr"/>
            <a:endParaRPr lang="en-US" dirty="0"/>
          </a:p>
          <a:p>
            <a:pPr algn="ctr"/>
            <a:r>
              <a:rPr lang="en-US" dirty="0"/>
              <a:t>Plain Language – The Story</a:t>
            </a:r>
          </a:p>
          <a:p>
            <a:pPr algn="ctr"/>
            <a:endParaRPr lang="en-US" dirty="0"/>
          </a:p>
          <a:p>
            <a:pPr algn="ctr"/>
            <a:r>
              <a:rPr lang="en-US" dirty="0"/>
              <a:t>Exhaustive – due diligence?  Enough is enough …</a:t>
            </a:r>
          </a:p>
          <a:p>
            <a:pPr algn="ctr"/>
            <a:endParaRPr lang="en-US" dirty="0"/>
          </a:p>
          <a:p>
            <a:pPr algn="ctr"/>
            <a:r>
              <a:rPr lang="en-US" dirty="0"/>
              <a:t>Less Restrictive Alternative?</a:t>
            </a:r>
          </a:p>
          <a:p>
            <a:pPr algn="ctr"/>
            <a:endParaRPr lang="en-US" dirty="0"/>
          </a:p>
          <a:p>
            <a:pPr algn="ctr"/>
            <a:r>
              <a:rPr lang="en-US" dirty="0"/>
              <a:t>It’s Your Call – Best Interests of the Respondent</a:t>
            </a:r>
          </a:p>
          <a:p>
            <a:pPr algn="ctr"/>
            <a:endParaRPr lang="en-US" dirty="0"/>
          </a:p>
          <a:p>
            <a:pPr algn="ctr"/>
            <a:r>
              <a:rPr lang="en-US" dirty="0"/>
              <a:t>Justify your recommendations?  Evidence to support.</a:t>
            </a:r>
          </a:p>
          <a:p>
            <a:pPr algn="ctr"/>
            <a:endParaRPr lang="en-US" dirty="0"/>
          </a:p>
          <a:p>
            <a:pPr algn="ctr"/>
            <a:r>
              <a:rPr lang="en-US" b="1" i="1" dirty="0">
                <a:highlight>
                  <a:srgbClr val="FFFF00"/>
                </a:highlight>
              </a:rPr>
              <a:t>Include bullets for guardian in your report and  the Order</a:t>
            </a:r>
          </a:p>
          <a:p>
            <a:pPr algn="ctr"/>
            <a:endParaRPr lang="en-US" dirty="0"/>
          </a:p>
        </p:txBody>
      </p:sp>
    </p:spTree>
    <p:extLst>
      <p:ext uri="{BB962C8B-B14F-4D97-AF65-F5344CB8AC3E}">
        <p14:creationId xmlns:p14="http://schemas.microsoft.com/office/powerpoint/2010/main" val="3797199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38203" y="2236123"/>
            <a:ext cx="10515600" cy="35142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9a – CV Report Redacted</a:t>
            </a:r>
          </a:p>
          <a:p>
            <a:endParaRPr lang="en-US" dirty="0"/>
          </a:p>
          <a:p>
            <a:r>
              <a:rPr lang="en-US" dirty="0"/>
              <a:t>9b – Guardian Bullets for Order</a:t>
            </a:r>
          </a:p>
          <a:p>
            <a:endParaRPr lang="en-US" dirty="0"/>
          </a:p>
        </p:txBody>
      </p:sp>
    </p:spTree>
    <p:extLst>
      <p:ext uri="{BB962C8B-B14F-4D97-AF65-F5344CB8AC3E}">
        <p14:creationId xmlns:p14="http://schemas.microsoft.com/office/powerpoint/2010/main" val="986658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670490"/>
            <a:ext cx="10515600" cy="1325563"/>
          </a:xfrm>
        </p:spPr>
        <p:txBody>
          <a:bodyPr/>
          <a:lstStyle/>
          <a:p>
            <a:pPr algn="ctr"/>
            <a:r>
              <a:rPr lang="en-US" b="1" dirty="0"/>
              <a:t>Fees</a:t>
            </a:r>
          </a:p>
        </p:txBody>
      </p:sp>
      <p:sp>
        <p:nvSpPr>
          <p:cNvPr id="3" name="Title 1">
            <a:extLst>
              <a:ext uri="{FF2B5EF4-FFF2-40B4-BE49-F238E27FC236}">
                <a16:creationId xmlns:a16="http://schemas.microsoft.com/office/drawing/2014/main" id="{D7B188E0-6CBA-4424-919E-74944F632C2A}"/>
              </a:ext>
            </a:extLst>
          </p:cNvPr>
          <p:cNvSpPr txBox="1">
            <a:spLocks/>
          </p:cNvSpPr>
          <p:nvPr/>
        </p:nvSpPr>
        <p:spPr>
          <a:xfrm>
            <a:off x="516048" y="1996052"/>
            <a:ext cx="10837752" cy="4191457"/>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solidFill>
                  <a:srgbClr val="FF0000"/>
                </a:solidFill>
              </a:rPr>
              <a:t>County</a:t>
            </a:r>
            <a:r>
              <a:rPr lang="en-US" sz="2800" dirty="0"/>
              <a:t> Pay – Limited to 15 hours @ $75 = $1125 + costs</a:t>
            </a:r>
          </a:p>
          <a:p>
            <a:pPr algn="ctr"/>
            <a:r>
              <a:rPr lang="en-US" sz="2800" dirty="0"/>
              <a:t>LeAnn Wakefield – initial</a:t>
            </a:r>
          </a:p>
          <a:p>
            <a:pPr algn="ctr"/>
            <a:endParaRPr lang="en-US" sz="2800" dirty="0"/>
          </a:p>
          <a:p>
            <a:pPr algn="ctr"/>
            <a:r>
              <a:rPr lang="en-US" sz="2800" dirty="0">
                <a:solidFill>
                  <a:srgbClr val="FF0000"/>
                </a:solidFill>
              </a:rPr>
              <a:t>Private</a:t>
            </a:r>
            <a:r>
              <a:rPr lang="en-US" sz="2800" dirty="0"/>
              <a:t> Pay – your hourly rate</a:t>
            </a:r>
          </a:p>
          <a:p>
            <a:pPr algn="ctr"/>
            <a:r>
              <a:rPr lang="en-US" sz="2800" dirty="0"/>
              <a:t>Justify based on Respondent’s assets</a:t>
            </a:r>
          </a:p>
          <a:p>
            <a:pPr algn="ctr"/>
            <a:r>
              <a:rPr lang="en-US" sz="2800" dirty="0"/>
              <a:t>LeAnn does not initial private pay cases (but send her copy if it is a conversion)</a:t>
            </a:r>
          </a:p>
          <a:p>
            <a:pPr algn="ctr"/>
            <a:endParaRPr lang="en-US" sz="2800" dirty="0"/>
          </a:p>
          <a:p>
            <a:pPr algn="ctr"/>
            <a:r>
              <a:rPr lang="en-US" sz="2800" dirty="0"/>
              <a:t>Can exceed but only with Court approval – </a:t>
            </a:r>
            <a:r>
              <a:rPr lang="en-US" sz="2800" b="1" i="1" dirty="0">
                <a:solidFill>
                  <a:srgbClr val="FF0000"/>
                </a:solidFill>
                <a:highlight>
                  <a:srgbClr val="FFFF00"/>
                </a:highlight>
              </a:rPr>
              <a:t>in advance – anticipate!</a:t>
            </a:r>
          </a:p>
          <a:p>
            <a:pPr algn="ctr"/>
            <a:endParaRPr lang="en-US" sz="2800" dirty="0"/>
          </a:p>
          <a:p>
            <a:pPr algn="ctr"/>
            <a:r>
              <a:rPr lang="en-US" sz="2800" dirty="0"/>
              <a:t>Court will always scrutinize your fees – can reduce</a:t>
            </a:r>
          </a:p>
          <a:p>
            <a:pPr algn="ctr"/>
            <a:endParaRPr lang="en-US" sz="2800" dirty="0"/>
          </a:p>
          <a:p>
            <a:pPr algn="ctr"/>
            <a:r>
              <a:rPr lang="en-US" sz="2800" dirty="0">
                <a:solidFill>
                  <a:srgbClr val="FF0000"/>
                </a:solidFill>
              </a:rPr>
              <a:t>Conversion</a:t>
            </a:r>
            <a:r>
              <a:rPr lang="en-US" sz="2800" dirty="0"/>
              <a:t> from county to private pay</a:t>
            </a:r>
          </a:p>
          <a:p>
            <a:pPr algn="ctr"/>
            <a:endParaRPr lang="en-US" sz="2800" dirty="0"/>
          </a:p>
          <a:p>
            <a:pPr algn="ctr"/>
            <a:r>
              <a:rPr lang="en-US" sz="2800" dirty="0"/>
              <a:t>Recommend calculating your fees at both County pay and private pay rate</a:t>
            </a:r>
          </a:p>
        </p:txBody>
      </p:sp>
    </p:spTree>
    <p:extLst>
      <p:ext uri="{BB962C8B-B14F-4D97-AF65-F5344CB8AC3E}">
        <p14:creationId xmlns:p14="http://schemas.microsoft.com/office/powerpoint/2010/main" val="3400257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340538"/>
            <a:ext cx="10515600" cy="1325563"/>
          </a:xfrm>
        </p:spPr>
        <p:txBody>
          <a:bodyPr/>
          <a:lstStyle/>
          <a:p>
            <a:pPr algn="ctr"/>
            <a:r>
              <a:rPr lang="en-US" b="1" dirty="0"/>
              <a:t>A Different Role</a:t>
            </a:r>
          </a:p>
        </p:txBody>
      </p:sp>
      <p:sp>
        <p:nvSpPr>
          <p:cNvPr id="3" name="Title 1">
            <a:extLst>
              <a:ext uri="{FF2B5EF4-FFF2-40B4-BE49-F238E27FC236}">
                <a16:creationId xmlns:a16="http://schemas.microsoft.com/office/drawing/2014/main" id="{E9303980-6F64-4E28-9349-56239F169FAE}"/>
              </a:ext>
            </a:extLst>
          </p:cNvPr>
          <p:cNvSpPr txBox="1">
            <a:spLocks/>
          </p:cNvSpPr>
          <p:nvPr/>
        </p:nvSpPr>
        <p:spPr>
          <a:xfrm>
            <a:off x="101238" y="1338574"/>
            <a:ext cx="11710548" cy="52226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Whether you are an attorney or other practitioner.</a:t>
            </a:r>
          </a:p>
          <a:p>
            <a:pPr algn="ctr"/>
            <a:r>
              <a:rPr lang="en-US" sz="2800" dirty="0"/>
              <a:t>your role as </a:t>
            </a:r>
            <a:r>
              <a:rPr lang="en-US" sz="2800" i="1" dirty="0">
                <a:solidFill>
                  <a:srgbClr val="FF0000"/>
                </a:solidFill>
              </a:rPr>
              <a:t>Court Visitor  (CV) </a:t>
            </a:r>
            <a:r>
              <a:rPr lang="en-US" sz="2800" dirty="0"/>
              <a:t>is </a:t>
            </a:r>
          </a:p>
          <a:p>
            <a:pPr algn="ctr"/>
            <a:r>
              <a:rPr lang="en-US" sz="2800" dirty="0"/>
              <a:t>to provide for and protect the best interests of the </a:t>
            </a:r>
          </a:p>
          <a:p>
            <a:pPr algn="ctr"/>
            <a:r>
              <a:rPr lang="en-US" sz="2800" dirty="0"/>
              <a:t>Alleged Incapacitated Person (AIP) [</a:t>
            </a:r>
            <a:r>
              <a:rPr lang="en-US" sz="2800" i="1" dirty="0">
                <a:solidFill>
                  <a:srgbClr val="FF0000"/>
                </a:solidFill>
              </a:rPr>
              <a:t>Respondent</a:t>
            </a:r>
            <a:r>
              <a:rPr lang="en-US" sz="2800" dirty="0"/>
              <a:t>].</a:t>
            </a:r>
          </a:p>
          <a:p>
            <a:pPr algn="ctr"/>
            <a:endParaRPr lang="en-US" sz="2800" dirty="0"/>
          </a:p>
          <a:p>
            <a:pPr algn="ctr"/>
            <a:r>
              <a:rPr lang="en-US" sz="2800" dirty="0"/>
              <a:t>What does best interests mean?</a:t>
            </a:r>
          </a:p>
          <a:p>
            <a:pPr algn="ctr"/>
            <a:endParaRPr lang="en-US" sz="2800" dirty="0"/>
          </a:p>
          <a:p>
            <a:pPr algn="ctr"/>
            <a:r>
              <a:rPr lang="en-US" sz="2800" i="1" dirty="0"/>
              <a:t>To act so as to benefit someone. </a:t>
            </a:r>
          </a:p>
          <a:p>
            <a:pPr algn="ctr"/>
            <a:r>
              <a:rPr lang="en-US" sz="2800" i="1" dirty="0"/>
              <a:t>To be primarily concerned with what would benefit someone.  </a:t>
            </a:r>
          </a:p>
          <a:p>
            <a:pPr algn="ctr"/>
            <a:endParaRPr lang="en-US" sz="2800" dirty="0"/>
          </a:p>
          <a:p>
            <a:pPr algn="ctr"/>
            <a:r>
              <a:rPr lang="en-US" sz="2800" dirty="0"/>
              <a:t>Unique and personal in every case.</a:t>
            </a:r>
            <a:endParaRPr lang="en-US" sz="2000" dirty="0"/>
          </a:p>
        </p:txBody>
      </p:sp>
    </p:spTree>
    <p:extLst>
      <p:ext uri="{BB962C8B-B14F-4D97-AF65-F5344CB8AC3E}">
        <p14:creationId xmlns:p14="http://schemas.microsoft.com/office/powerpoint/2010/main" val="3383194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38203" y="2236124"/>
            <a:ext cx="10515600" cy="3449060"/>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10 – LeAnne new CV Fee approval procedure</a:t>
            </a:r>
          </a:p>
          <a:p>
            <a:endParaRPr lang="en-US" sz="3600" dirty="0"/>
          </a:p>
          <a:p>
            <a:r>
              <a:rPr lang="en-US" sz="3600" dirty="0"/>
              <a:t>10a – Request to Exceed Authorized Hours for CV</a:t>
            </a:r>
          </a:p>
          <a:p>
            <a:endParaRPr lang="en-US" sz="3600" dirty="0"/>
          </a:p>
          <a:p>
            <a:r>
              <a:rPr lang="en-US" sz="3600" dirty="0" err="1"/>
              <a:t>10b</a:t>
            </a:r>
            <a:r>
              <a:rPr lang="en-US" sz="3600" dirty="0"/>
              <a:t> – Declaration for Additional Hours</a:t>
            </a:r>
          </a:p>
          <a:p>
            <a:endParaRPr lang="en-US" sz="3600" dirty="0"/>
          </a:p>
          <a:p>
            <a:r>
              <a:rPr lang="en-US" sz="3600" dirty="0" err="1"/>
              <a:t>10c</a:t>
            </a:r>
            <a:r>
              <a:rPr lang="en-US" sz="3600" dirty="0"/>
              <a:t> – Order Authorizing Additional Hours</a:t>
            </a:r>
          </a:p>
          <a:p>
            <a:endParaRPr lang="en-US" sz="3600" dirty="0"/>
          </a:p>
        </p:txBody>
      </p:sp>
    </p:spTree>
    <p:extLst>
      <p:ext uri="{BB962C8B-B14F-4D97-AF65-F5344CB8AC3E}">
        <p14:creationId xmlns:p14="http://schemas.microsoft.com/office/powerpoint/2010/main" val="1280391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685988"/>
            <a:ext cx="10515600" cy="1325563"/>
          </a:xfrm>
        </p:spPr>
        <p:txBody>
          <a:bodyPr/>
          <a:lstStyle/>
          <a:p>
            <a:pPr algn="ctr"/>
            <a:r>
              <a:rPr lang="en-US" b="1" dirty="0"/>
              <a:t>Proposed Order</a:t>
            </a:r>
          </a:p>
        </p:txBody>
      </p:sp>
      <p:sp>
        <p:nvSpPr>
          <p:cNvPr id="3" name="Title 1">
            <a:extLst>
              <a:ext uri="{FF2B5EF4-FFF2-40B4-BE49-F238E27FC236}">
                <a16:creationId xmlns:a16="http://schemas.microsoft.com/office/drawing/2014/main" id="{D7B188E0-6CBA-4424-919E-74944F632C2A}"/>
              </a:ext>
            </a:extLst>
          </p:cNvPr>
          <p:cNvSpPr txBox="1">
            <a:spLocks/>
          </p:cNvSpPr>
          <p:nvPr/>
        </p:nvSpPr>
        <p:spPr>
          <a:xfrm>
            <a:off x="838200" y="2580027"/>
            <a:ext cx="10515600" cy="4277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Ask Petitioner for copy of proposed order after filing CV Report</a:t>
            </a:r>
          </a:p>
          <a:p>
            <a:pPr algn="ctr"/>
            <a:endParaRPr lang="en-US" sz="2800" dirty="0"/>
          </a:p>
          <a:p>
            <a:pPr algn="ctr"/>
            <a:r>
              <a:rPr lang="en-US" sz="2800" dirty="0"/>
              <a:t>Review for sufficiency</a:t>
            </a:r>
          </a:p>
          <a:p>
            <a:pPr algn="ctr"/>
            <a:endParaRPr lang="en-US" sz="2800" dirty="0"/>
          </a:p>
          <a:p>
            <a:pPr algn="ctr"/>
            <a:r>
              <a:rPr lang="en-US" sz="2800" dirty="0"/>
              <a:t>Include your recommendations (bullets)</a:t>
            </a:r>
          </a:p>
          <a:p>
            <a:pPr algn="ctr"/>
            <a:endParaRPr lang="en-US" sz="2800" dirty="0"/>
          </a:p>
          <a:p>
            <a:pPr algn="ctr"/>
            <a:r>
              <a:rPr lang="en-US" sz="2800" dirty="0"/>
              <a:t>Confirm who will call in ready!  Call GMP </a:t>
            </a:r>
            <a:r>
              <a:rPr lang="en-US" sz="3200" b="1" dirty="0">
                <a:highlight>
                  <a:srgbClr val="FFFF00"/>
                </a:highlight>
              </a:rPr>
              <a:t>509 477-3886</a:t>
            </a:r>
          </a:p>
          <a:p>
            <a:pPr algn="ctr"/>
            <a:endParaRPr lang="en-US" sz="2800" dirty="0"/>
          </a:p>
          <a:p>
            <a:pPr algn="ctr"/>
            <a:r>
              <a:rPr lang="en-US" sz="3300" b="1" i="1" dirty="0">
                <a:solidFill>
                  <a:srgbClr val="C00000"/>
                </a:solidFill>
              </a:rPr>
              <a:t>If the case is not called in ready, </a:t>
            </a:r>
          </a:p>
          <a:p>
            <a:pPr algn="ctr"/>
            <a:r>
              <a:rPr lang="en-US" sz="3300" b="1" i="1" dirty="0">
                <a:solidFill>
                  <a:srgbClr val="C00000"/>
                </a:solidFill>
              </a:rPr>
              <a:t>it will not be assigned a place on the docket!!</a:t>
            </a:r>
          </a:p>
          <a:p>
            <a:pPr algn="ctr"/>
            <a:endParaRPr lang="en-US" sz="2800" dirty="0"/>
          </a:p>
          <a:p>
            <a:pPr algn="ctr"/>
            <a:endParaRPr lang="en-US" dirty="0"/>
          </a:p>
        </p:txBody>
      </p:sp>
    </p:spTree>
    <p:extLst>
      <p:ext uri="{BB962C8B-B14F-4D97-AF65-F5344CB8AC3E}">
        <p14:creationId xmlns:p14="http://schemas.microsoft.com/office/powerpoint/2010/main" val="4231745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670489"/>
            <a:ext cx="10515600" cy="1325563"/>
          </a:xfrm>
        </p:spPr>
        <p:txBody>
          <a:bodyPr/>
          <a:lstStyle/>
          <a:p>
            <a:pPr algn="ctr"/>
            <a:r>
              <a:rPr lang="en-US" b="1" dirty="0"/>
              <a:t>Hearing</a:t>
            </a:r>
          </a:p>
        </p:txBody>
      </p:sp>
      <p:sp>
        <p:nvSpPr>
          <p:cNvPr id="3" name="Title 1">
            <a:extLst>
              <a:ext uri="{FF2B5EF4-FFF2-40B4-BE49-F238E27FC236}">
                <a16:creationId xmlns:a16="http://schemas.microsoft.com/office/drawing/2014/main" id="{2BF0DD9F-A7B7-48BA-87E6-0BE69BCE4AB5}"/>
              </a:ext>
            </a:extLst>
          </p:cNvPr>
          <p:cNvSpPr txBox="1">
            <a:spLocks/>
          </p:cNvSpPr>
          <p:nvPr/>
        </p:nvSpPr>
        <p:spPr>
          <a:xfrm>
            <a:off x="838200" y="1807367"/>
            <a:ext cx="10515600" cy="4680642"/>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Review and sign proposed Order</a:t>
            </a:r>
          </a:p>
          <a:p>
            <a:pPr algn="ctr"/>
            <a:endParaRPr lang="en-US" dirty="0"/>
          </a:p>
          <a:p>
            <a:pPr algn="ctr"/>
            <a:r>
              <a:rPr lang="en-US" dirty="0"/>
              <a:t>Respondent Present/waived</a:t>
            </a:r>
          </a:p>
          <a:p>
            <a:pPr algn="ctr"/>
            <a:endParaRPr lang="en-US" dirty="0"/>
          </a:p>
          <a:p>
            <a:pPr algn="ctr"/>
            <a:r>
              <a:rPr lang="en-US" dirty="0"/>
              <a:t>Guardianship Calendar</a:t>
            </a:r>
          </a:p>
          <a:p>
            <a:pPr algn="ctr"/>
            <a:endParaRPr lang="en-US" dirty="0"/>
          </a:p>
          <a:p>
            <a:pPr algn="ctr"/>
            <a:r>
              <a:rPr lang="en-US" dirty="0"/>
              <a:t>County Pay – LeAnn Initial</a:t>
            </a:r>
          </a:p>
          <a:p>
            <a:pPr algn="ctr"/>
            <a:endParaRPr lang="en-US" dirty="0"/>
          </a:p>
          <a:p>
            <a:pPr algn="ctr"/>
            <a:r>
              <a:rPr lang="en-US" dirty="0"/>
              <a:t>On the Record – Your Summary</a:t>
            </a:r>
          </a:p>
          <a:p>
            <a:pPr algn="ctr"/>
            <a:endParaRPr lang="en-US" dirty="0"/>
          </a:p>
          <a:p>
            <a:pPr algn="ctr"/>
            <a:r>
              <a:rPr lang="en-US" dirty="0"/>
              <a:t>Conformed Copy of signed Order to LeAnn (county pay)</a:t>
            </a:r>
          </a:p>
          <a:p>
            <a:pPr algn="ctr"/>
            <a:endParaRPr lang="en-US" dirty="0"/>
          </a:p>
          <a:p>
            <a:pPr algn="ctr"/>
            <a:r>
              <a:rPr lang="en-US" dirty="0"/>
              <a:t>CV Report to Guardian</a:t>
            </a:r>
          </a:p>
          <a:p>
            <a:pPr algn="ctr"/>
            <a:endParaRPr lang="en-US" dirty="0"/>
          </a:p>
          <a:p>
            <a:pPr algn="ctr"/>
            <a:r>
              <a:rPr lang="en-US" dirty="0"/>
              <a:t>Set Over for Trial?</a:t>
            </a:r>
          </a:p>
        </p:txBody>
      </p:sp>
    </p:spTree>
    <p:extLst>
      <p:ext uri="{BB962C8B-B14F-4D97-AF65-F5344CB8AC3E}">
        <p14:creationId xmlns:p14="http://schemas.microsoft.com/office/powerpoint/2010/main" val="36249298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603392" y="2236123"/>
            <a:ext cx="10985222" cy="35142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11 – SET UP YOUR GUARDIAN TO SUCCEED</a:t>
            </a:r>
          </a:p>
          <a:p>
            <a:endParaRPr lang="en-US" sz="4000" dirty="0"/>
          </a:p>
          <a:p>
            <a:r>
              <a:rPr lang="en-US" sz="4000" dirty="0" err="1"/>
              <a:t>11a</a:t>
            </a:r>
            <a:r>
              <a:rPr lang="en-US" sz="4000" dirty="0"/>
              <a:t> – Guardianship Calendar</a:t>
            </a:r>
          </a:p>
          <a:p>
            <a:endParaRPr lang="en-US" sz="4000" dirty="0"/>
          </a:p>
          <a:p>
            <a:r>
              <a:rPr lang="en-US" sz="4000" dirty="0" err="1"/>
              <a:t>11b</a:t>
            </a:r>
            <a:r>
              <a:rPr lang="en-US" sz="4000" dirty="0"/>
              <a:t> – Guardianship Hearings ZOOM Instructions</a:t>
            </a:r>
          </a:p>
        </p:txBody>
      </p:sp>
    </p:spTree>
    <p:extLst>
      <p:ext uri="{BB962C8B-B14F-4D97-AF65-F5344CB8AC3E}">
        <p14:creationId xmlns:p14="http://schemas.microsoft.com/office/powerpoint/2010/main" val="2945551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377191"/>
            <a:ext cx="10515600" cy="1325563"/>
          </a:xfrm>
        </p:spPr>
        <p:txBody>
          <a:bodyPr/>
          <a:lstStyle/>
          <a:p>
            <a:pPr algn="ctr"/>
            <a:r>
              <a:rPr lang="en-US" b="1" dirty="0"/>
              <a:t>Resources</a:t>
            </a:r>
          </a:p>
        </p:txBody>
      </p:sp>
      <p:sp>
        <p:nvSpPr>
          <p:cNvPr id="3" name="Title 1">
            <a:extLst>
              <a:ext uri="{FF2B5EF4-FFF2-40B4-BE49-F238E27FC236}">
                <a16:creationId xmlns:a16="http://schemas.microsoft.com/office/drawing/2014/main" id="{2BF0DD9F-A7B7-48BA-87E6-0BE69BCE4AB5}"/>
              </a:ext>
            </a:extLst>
          </p:cNvPr>
          <p:cNvSpPr txBox="1">
            <a:spLocks/>
          </p:cNvSpPr>
          <p:nvPr/>
        </p:nvSpPr>
        <p:spPr>
          <a:xfrm>
            <a:off x="838200" y="1380226"/>
            <a:ext cx="10515600" cy="54777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dirty="0"/>
              <a:t>Proposed Guardian – Lay or CPG</a:t>
            </a:r>
          </a:p>
          <a:p>
            <a:pPr algn="ctr"/>
            <a:endParaRPr lang="en-US" sz="2400" dirty="0"/>
          </a:p>
          <a:p>
            <a:pPr algn="ctr"/>
            <a:r>
              <a:rPr lang="en-US" sz="2400" dirty="0"/>
              <a:t>Petition for Instructions</a:t>
            </a:r>
          </a:p>
          <a:p>
            <a:pPr algn="ctr"/>
            <a:endParaRPr lang="en-US" sz="2400" dirty="0"/>
          </a:p>
          <a:p>
            <a:pPr algn="ctr"/>
            <a:r>
              <a:rPr lang="en-US" sz="2400" dirty="0"/>
              <a:t>2018 KCBA GAL Manual</a:t>
            </a:r>
          </a:p>
          <a:p>
            <a:pPr algn="ctr"/>
            <a:endParaRPr lang="en-US" sz="2400" dirty="0"/>
          </a:p>
          <a:p>
            <a:pPr algn="ctr"/>
            <a:r>
              <a:rPr lang="en-US" sz="2400" dirty="0"/>
              <a:t>Petitioner – Counsel</a:t>
            </a:r>
          </a:p>
          <a:p>
            <a:pPr algn="ctr"/>
            <a:endParaRPr lang="en-US" sz="2400" dirty="0"/>
          </a:p>
          <a:p>
            <a:pPr algn="ctr"/>
            <a:r>
              <a:rPr lang="en-US" sz="2000" u="sng"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Washington State Courts - Guardian Portal</a:t>
            </a:r>
            <a:endParaRPr lang="en-US" sz="2000" u="sng"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endParaRPr lang="en-US" sz="2000" u="sng"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endParaRPr lang="en-US" sz="800" dirty="0">
              <a:hlinkClick r:id="rId3"/>
            </a:endParaRPr>
          </a:p>
          <a:p>
            <a:pPr algn="ctr"/>
            <a:r>
              <a:rPr lang="en-US" sz="2000" u="sng" dirty="0">
                <a:solidFill>
                  <a:srgbClr val="002060"/>
                </a:solidFill>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11.88 RCW: GUARDIANSHIP—APPOINTMENT, QUALIFICATION, REMOVAL OF GUARDIANS (</a:t>
            </a:r>
            <a:r>
              <a:rPr lang="en-US" sz="2000" u="sng" dirty="0" err="1">
                <a:solidFill>
                  <a:srgbClr val="002060"/>
                </a:solidFill>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wa.gov</a:t>
            </a:r>
            <a:r>
              <a:rPr lang="en-US" sz="2000" u="sng" dirty="0">
                <a:solidFill>
                  <a:srgbClr val="002060"/>
                </a:solidFill>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t>
            </a:r>
            <a:endParaRPr lang="en-US" sz="2000" u="sng" dirty="0">
              <a:solidFill>
                <a:srgbClr val="002060"/>
              </a:solidFill>
              <a:latin typeface="Calibri" panose="020F0502020204030204" pitchFamily="34" charset="0"/>
              <a:cs typeface="Times New Roman" panose="02020603050405020304" pitchFamily="18" charset="0"/>
            </a:endParaRPr>
          </a:p>
          <a:p>
            <a:pPr algn="ctr"/>
            <a:endParaRPr lang="en-US" sz="2000" u="sng" dirty="0">
              <a:solidFill>
                <a:srgbClr val="002060"/>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endParaRPr>
          </a:p>
          <a:p>
            <a:pPr algn="ctr"/>
            <a:r>
              <a:rPr lang="en-US" sz="2000" u="sng" dirty="0">
                <a:solidFill>
                  <a:srgbClr val="002060"/>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11.130 RCW: UNIFORM GUARDIANSHIP, CONSERVATORSHIP, AND OTHER PROTECTIVE ARRANGEMENTS ACT (</a:t>
            </a:r>
            <a:r>
              <a:rPr lang="en-US" sz="2000" u="sng" dirty="0" err="1">
                <a:solidFill>
                  <a:srgbClr val="002060"/>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wa.gov</a:t>
            </a:r>
            <a:r>
              <a:rPr lang="en-US" sz="2000" u="sng" dirty="0">
                <a:solidFill>
                  <a:srgbClr val="002060"/>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endParaRPr lang="en-US" sz="2000" u="sng" dirty="0">
              <a:solidFill>
                <a:srgbClr val="002060"/>
              </a:solidFill>
              <a:latin typeface="Calibri" panose="020F0502020204030204" pitchFamily="34" charset="0"/>
              <a:cs typeface="Times New Roman" panose="02020603050405020304" pitchFamily="18" charset="0"/>
            </a:endParaRPr>
          </a:p>
          <a:p>
            <a:pPr algn="ctr"/>
            <a:endParaRPr lang="en-US" sz="2800" dirty="0"/>
          </a:p>
        </p:txBody>
      </p:sp>
    </p:spTree>
    <p:extLst>
      <p:ext uri="{BB962C8B-B14F-4D97-AF65-F5344CB8AC3E}">
        <p14:creationId xmlns:p14="http://schemas.microsoft.com/office/powerpoint/2010/main" val="1336042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447261" y="2273476"/>
            <a:ext cx="11290852" cy="43139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12 – KCBA 2018 Title 11.88 RCW GUARDIANSHIP GAL                    	HANDBOOK</a:t>
            </a:r>
          </a:p>
          <a:p>
            <a:endParaRPr lang="en-US" sz="3600" dirty="0"/>
          </a:p>
          <a:p>
            <a:r>
              <a:rPr lang="en-US" sz="3600" dirty="0"/>
              <a:t>12a – 11.88 / 11.130 GAL/CV REGISTRY</a:t>
            </a:r>
          </a:p>
          <a:p>
            <a:endParaRPr lang="en-US" sz="2800" dirty="0"/>
          </a:p>
          <a:p>
            <a:r>
              <a:rPr lang="en-US" sz="2800" dirty="0">
                <a:hlinkClick r:id="rId2"/>
              </a:rPr>
              <a:t>https://www.spokanecounty.org/</a:t>
            </a:r>
            <a:r>
              <a:rPr lang="en-US" sz="2800" dirty="0" err="1">
                <a:hlinkClick r:id="rId2"/>
              </a:rPr>
              <a:t>DocumentCenter</a:t>
            </a:r>
            <a:r>
              <a:rPr lang="en-US" sz="2800" dirty="0">
                <a:hlinkClick r:id="rId2"/>
              </a:rPr>
              <a:t>/View/4326/Court-VisitorGuardians-Ad-Litem-GAL-Title-11-Registry-List-PDF?bidId=</a:t>
            </a:r>
            <a:r>
              <a:rPr lang="en-US" sz="2800" dirty="0"/>
              <a:t> </a:t>
            </a:r>
          </a:p>
          <a:p>
            <a:endParaRPr lang="en-US" sz="2800" dirty="0"/>
          </a:p>
          <a:p>
            <a:r>
              <a:rPr lang="en-US" sz="3600" dirty="0"/>
              <a:t>12b – Family &amp; Volunteer Guardian’s Handbook</a:t>
            </a:r>
          </a:p>
        </p:txBody>
      </p:sp>
    </p:spTree>
    <p:extLst>
      <p:ext uri="{BB962C8B-B14F-4D97-AF65-F5344CB8AC3E}">
        <p14:creationId xmlns:p14="http://schemas.microsoft.com/office/powerpoint/2010/main" val="24470938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1E2A9F-3DD3-451E-9D70-96AA896B0E8D}"/>
              </a:ext>
            </a:extLst>
          </p:cNvPr>
          <p:cNvSpPr txBox="1">
            <a:spLocks/>
          </p:cNvSpPr>
          <p:nvPr/>
        </p:nvSpPr>
        <p:spPr>
          <a:xfrm>
            <a:off x="863010" y="300166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7200" b="1" dirty="0">
                <a:solidFill>
                  <a:srgbClr val="00B0F0"/>
                </a:solidFill>
              </a:rPr>
              <a:t>Thank you!</a:t>
            </a:r>
          </a:p>
        </p:txBody>
      </p:sp>
    </p:spTree>
    <p:extLst>
      <p:ext uri="{BB962C8B-B14F-4D97-AF65-F5344CB8AC3E}">
        <p14:creationId xmlns:p14="http://schemas.microsoft.com/office/powerpoint/2010/main" val="4025800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1E2A9F-3DD3-451E-9D70-96AA896B0E8D}"/>
              </a:ext>
            </a:extLst>
          </p:cNvPr>
          <p:cNvSpPr txBox="1">
            <a:spLocks/>
          </p:cNvSpPr>
          <p:nvPr/>
        </p:nvSpPr>
        <p:spPr>
          <a:xfrm>
            <a:off x="838200" y="1165337"/>
            <a:ext cx="10515600" cy="5460052"/>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7200" b="1" dirty="0"/>
              <a:t>Questions?*</a:t>
            </a:r>
          </a:p>
          <a:p>
            <a:pPr algn="ctr"/>
            <a:endParaRPr lang="en-US" sz="7200" b="1" dirty="0"/>
          </a:p>
          <a:p>
            <a:pPr algn="ctr"/>
            <a:r>
              <a:rPr lang="en-US" sz="3900" dirty="0"/>
              <a:t>Bill Dodge</a:t>
            </a:r>
          </a:p>
          <a:p>
            <a:pPr algn="ctr"/>
            <a:endParaRPr lang="en-US" sz="3900" dirty="0"/>
          </a:p>
          <a:p>
            <a:pPr algn="ctr"/>
            <a:r>
              <a:rPr lang="en-US" sz="3900" dirty="0"/>
              <a:t>(509) 385-4194</a:t>
            </a:r>
          </a:p>
          <a:p>
            <a:pPr algn="ctr"/>
            <a:endParaRPr lang="en-US" sz="3900" dirty="0"/>
          </a:p>
          <a:p>
            <a:pPr algn="ctr"/>
            <a:r>
              <a:rPr lang="en-US" sz="3900" dirty="0">
                <a:hlinkClick r:id="rId2"/>
              </a:rPr>
              <a:t>billdodge@yahoo.com</a:t>
            </a:r>
            <a:r>
              <a:rPr lang="en-US" sz="3900" dirty="0"/>
              <a:t> </a:t>
            </a:r>
          </a:p>
          <a:p>
            <a:pPr algn="ctr"/>
            <a:endParaRPr lang="en-US" sz="3900" dirty="0"/>
          </a:p>
          <a:p>
            <a:pPr algn="ctr"/>
            <a:endParaRPr lang="en-US" sz="3900" dirty="0"/>
          </a:p>
          <a:p>
            <a:pPr algn="ctr"/>
            <a:endParaRPr lang="en-US" sz="3900" dirty="0"/>
          </a:p>
          <a:p>
            <a:pPr algn="ctr"/>
            <a:endParaRPr lang="en-US" sz="3900" dirty="0"/>
          </a:p>
          <a:p>
            <a:r>
              <a:rPr lang="en-US" sz="3900" dirty="0"/>
              <a:t>_____________</a:t>
            </a:r>
          </a:p>
          <a:p>
            <a:endParaRPr lang="en-US" sz="3900" dirty="0"/>
          </a:p>
          <a:p>
            <a:r>
              <a:rPr lang="en-US" sz="3900" dirty="0"/>
              <a:t>*  Now or later.  Please feel free to contact me.</a:t>
            </a:r>
            <a:endParaRPr lang="en-US" sz="7200" dirty="0"/>
          </a:p>
        </p:txBody>
      </p:sp>
    </p:spTree>
    <p:extLst>
      <p:ext uri="{BB962C8B-B14F-4D97-AF65-F5344CB8AC3E}">
        <p14:creationId xmlns:p14="http://schemas.microsoft.com/office/powerpoint/2010/main" val="2992527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698712" y="701486"/>
            <a:ext cx="10515600" cy="1325563"/>
          </a:xfrm>
        </p:spPr>
        <p:txBody>
          <a:bodyPr/>
          <a:lstStyle/>
          <a:p>
            <a:pPr algn="ctr"/>
            <a:r>
              <a:rPr lang="en-US" b="1" dirty="0"/>
              <a:t>RCW 11.88 &amp; RCW 11.130</a:t>
            </a:r>
          </a:p>
        </p:txBody>
      </p:sp>
      <p:sp>
        <p:nvSpPr>
          <p:cNvPr id="3" name="Title 1">
            <a:extLst>
              <a:ext uri="{FF2B5EF4-FFF2-40B4-BE49-F238E27FC236}">
                <a16:creationId xmlns:a16="http://schemas.microsoft.com/office/drawing/2014/main" id="{E9303980-6F64-4E28-9349-56239F169FAE}"/>
              </a:ext>
            </a:extLst>
          </p:cNvPr>
          <p:cNvSpPr txBox="1">
            <a:spLocks/>
          </p:cNvSpPr>
          <p:nvPr/>
        </p:nvSpPr>
        <p:spPr>
          <a:xfrm>
            <a:off x="417443" y="2149565"/>
            <a:ext cx="11414221" cy="4281052"/>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t>The Uniform Guardianship Conservatorship, and Other Protective Arrangements Act (UGA) has been implemented in phases. </a:t>
            </a:r>
          </a:p>
          <a:p>
            <a:r>
              <a:rPr lang="en-US" sz="2800" dirty="0"/>
              <a:t> </a:t>
            </a:r>
          </a:p>
          <a:p>
            <a:r>
              <a:rPr lang="en-US" sz="2800" dirty="0"/>
              <a:t>You should become familiar with the Act as its implementation will affect forms that are developed and required, some procedures, and terminology.</a:t>
            </a:r>
          </a:p>
          <a:p>
            <a:pPr algn="ctr"/>
            <a:endParaRPr lang="en-US" sz="2800" dirty="0"/>
          </a:p>
          <a:p>
            <a:r>
              <a:rPr lang="en-US" sz="2800" dirty="0"/>
              <a:t>	</a:t>
            </a:r>
            <a:r>
              <a:rPr lang="en-US" sz="2800" u="sng" dirty="0"/>
              <a:t>RCW 11.88</a:t>
            </a:r>
            <a:r>
              <a:rPr lang="en-US" sz="2800" dirty="0"/>
              <a:t>				</a:t>
            </a:r>
            <a:r>
              <a:rPr lang="en-US" sz="2800" u="sng" dirty="0"/>
              <a:t>RCW 11.130</a:t>
            </a:r>
          </a:p>
          <a:p>
            <a:pPr marR="0" lvl="0" algn="l"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prstClr val="black"/>
                </a:solidFill>
                <a:effectLst/>
                <a:uLnTx/>
                <a:uFillTx/>
                <a:latin typeface="Calibri Light" panose="020F0302020204030204" pitchFamily="34" charset="0"/>
                <a:ea typeface="+mn-ea"/>
                <a:cs typeface="Calibri Light" panose="020F0302020204030204" pitchFamily="34" charset="0"/>
              </a:rPr>
              <a:t>	Guardian ad Litem (GAL) 		-	</a:t>
            </a:r>
            <a:r>
              <a:rPr kumimoji="0" lang="en-US" sz="2000" b="1" i="1" u="none" strike="noStrike" kern="1200" cap="none" spc="0" normalizeH="0" baseline="0" noProof="0" dirty="0">
                <a:ln>
                  <a:noFill/>
                </a:ln>
                <a:solidFill>
                  <a:prstClr val="black"/>
                </a:solidFill>
                <a:effectLst/>
                <a:uLnTx/>
                <a:uFillTx/>
                <a:latin typeface="Calibri Light" panose="020F0302020204030204" pitchFamily="34" charset="0"/>
                <a:ea typeface="+mn-ea"/>
                <a:cs typeface="Calibri Light" panose="020F0302020204030204" pitchFamily="34" charset="0"/>
              </a:rPr>
              <a:t>Court Visitor or Visitor</a:t>
            </a: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Light" panose="020F0302020204030204" pitchFamily="34" charset="0"/>
                <a:cs typeface="Calibri Light" panose="020F0302020204030204" pitchFamily="34" charset="0"/>
              </a:rPr>
              <a:t>	Guardianship of the Estate		-	</a:t>
            </a:r>
            <a:r>
              <a:rPr lang="en-US" sz="2000" b="1" i="1" dirty="0">
                <a:solidFill>
                  <a:prstClr val="black"/>
                </a:solidFill>
                <a:latin typeface="Calibri Light" panose="020F0302020204030204" pitchFamily="34" charset="0"/>
                <a:cs typeface="Calibri Light" panose="020F0302020204030204" pitchFamily="34" charset="0"/>
              </a:rPr>
              <a:t>Conservatorship</a:t>
            </a:r>
          </a:p>
          <a:p>
            <a:pPr marR="0" lvl="0" algn="l" defTabSz="914400" rtl="0" eaLnBrk="1" fontAlgn="auto" latinLnBrk="0" hangingPunct="1">
              <a:lnSpc>
                <a:spcPct val="100000"/>
              </a:lnSpc>
              <a:spcBef>
                <a:spcPts val="0"/>
              </a:spcBef>
              <a:spcAft>
                <a:spcPts val="0"/>
              </a:spcAft>
              <a:buClrTx/>
              <a:buSzTx/>
              <a:tabLst/>
              <a:defRPr/>
            </a:pPr>
            <a:r>
              <a:rPr kumimoji="0" lang="en-US" sz="2000" u="none" strike="noStrike" kern="1200" cap="none" spc="0" normalizeH="0" baseline="0" noProof="0" dirty="0">
                <a:ln>
                  <a:noFill/>
                </a:ln>
                <a:solidFill>
                  <a:prstClr val="black"/>
                </a:solidFill>
                <a:effectLst/>
                <a:uLnTx/>
                <a:uFillTx/>
                <a:latin typeface="Calibri Light" panose="020F0302020204030204" pitchFamily="34" charset="0"/>
                <a:ea typeface="+mn-ea"/>
                <a:cs typeface="Calibri Light" panose="020F0302020204030204" pitchFamily="34" charset="0"/>
              </a:rPr>
              <a:t>	Alleged Incapacitated Person (AIP)	-	</a:t>
            </a:r>
            <a:r>
              <a:rPr kumimoji="0" lang="en-US" sz="2000" b="1" i="1" u="none" strike="noStrike" kern="1200" cap="none" spc="0" normalizeH="0" baseline="0" noProof="0" dirty="0">
                <a:ln>
                  <a:noFill/>
                </a:ln>
                <a:solidFill>
                  <a:prstClr val="black"/>
                </a:solidFill>
                <a:effectLst/>
                <a:uLnTx/>
                <a:uFillTx/>
                <a:latin typeface="Calibri Light" panose="020F0302020204030204" pitchFamily="34" charset="0"/>
                <a:ea typeface="+mn-ea"/>
                <a:cs typeface="Calibri Light" panose="020F0302020204030204" pitchFamily="34" charset="0"/>
              </a:rPr>
              <a:t>Respondent</a:t>
            </a: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Light" panose="020F0302020204030204" pitchFamily="34" charset="0"/>
                <a:cs typeface="Calibri Light" panose="020F0302020204030204" pitchFamily="34" charset="0"/>
              </a:rPr>
              <a:t>	Incapacitated Person (IP)		-	</a:t>
            </a:r>
            <a:r>
              <a:rPr lang="en-US" sz="2000" b="1" i="1" dirty="0">
                <a:solidFill>
                  <a:prstClr val="black"/>
                </a:solidFill>
                <a:latin typeface="Calibri Light" panose="020F0302020204030204" pitchFamily="34" charset="0"/>
                <a:cs typeface="Calibri Light" panose="020F0302020204030204" pitchFamily="34" charset="0"/>
              </a:rPr>
              <a:t>Adult Subject to Guardianship/Conservatorship</a:t>
            </a:r>
          </a:p>
          <a:p>
            <a:pPr marR="0" lvl="0" algn="l" defTabSz="914400" rtl="0" eaLnBrk="1" fontAlgn="auto" latinLnBrk="0" hangingPunct="1">
              <a:lnSpc>
                <a:spcPct val="100000"/>
              </a:lnSpc>
              <a:spcBef>
                <a:spcPts val="0"/>
              </a:spcBef>
              <a:spcAft>
                <a:spcPts val="0"/>
              </a:spcAft>
              <a:buClrTx/>
              <a:buSzTx/>
              <a:tabLst/>
              <a:defRPr/>
            </a:pPr>
            <a:r>
              <a:rPr kumimoji="0" lang="en-US" sz="2000" b="1" i="1" u="none" strike="noStrike" kern="1200" cap="none" spc="0" normalizeH="0" baseline="0" noProof="0" dirty="0">
                <a:ln>
                  <a:noFill/>
                </a:ln>
                <a:solidFill>
                  <a:prstClr val="black"/>
                </a:solidFill>
                <a:effectLst/>
                <a:uLnTx/>
                <a:uFillTx/>
                <a:latin typeface="Calibri Light" panose="020F0302020204030204" pitchFamily="34" charset="0"/>
                <a:ea typeface="+mn-ea"/>
                <a:cs typeface="Calibri Light" panose="020F0302020204030204" pitchFamily="34" charset="0"/>
              </a:rPr>
              <a:t>	</a:t>
            </a:r>
            <a:r>
              <a:rPr kumimoji="0" lang="en-US" sz="2000" u="none" strike="noStrike" kern="1200" cap="none" spc="0" normalizeH="0" baseline="0" noProof="0" dirty="0">
                <a:ln>
                  <a:noFill/>
                </a:ln>
                <a:solidFill>
                  <a:prstClr val="black"/>
                </a:solidFill>
                <a:effectLst/>
                <a:uLnTx/>
                <a:uFillTx/>
                <a:latin typeface="Calibri Light" panose="020F0302020204030204" pitchFamily="34" charset="0"/>
                <a:ea typeface="+mn-ea"/>
                <a:cs typeface="Calibri Light" panose="020F0302020204030204" pitchFamily="34" charset="0"/>
              </a:rPr>
              <a:t>Letters of Guardianship		-	</a:t>
            </a:r>
            <a:r>
              <a:rPr kumimoji="0" lang="en-US" sz="2000" b="1" i="1" u="none" strike="noStrike" kern="1200" cap="none" spc="0" normalizeH="0" baseline="0" noProof="0" dirty="0">
                <a:ln>
                  <a:noFill/>
                </a:ln>
                <a:solidFill>
                  <a:prstClr val="black"/>
                </a:solidFill>
                <a:effectLst/>
                <a:uLnTx/>
                <a:uFillTx/>
                <a:latin typeface="Calibri Light" panose="020F0302020204030204" pitchFamily="34" charset="0"/>
                <a:ea typeface="+mn-ea"/>
                <a:cs typeface="Calibri Light" panose="020F0302020204030204" pitchFamily="34" charset="0"/>
              </a:rPr>
              <a:t>Letters of Office</a:t>
            </a:r>
          </a:p>
          <a:p>
            <a:pPr algn="ctr"/>
            <a:endParaRPr lang="en-US" sz="2000" dirty="0"/>
          </a:p>
        </p:txBody>
      </p:sp>
    </p:spTree>
    <p:extLst>
      <p:ext uri="{BB962C8B-B14F-4D97-AF65-F5344CB8AC3E}">
        <p14:creationId xmlns:p14="http://schemas.microsoft.com/office/powerpoint/2010/main" val="2737746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698712" y="701486"/>
            <a:ext cx="10515600" cy="1325563"/>
          </a:xfrm>
        </p:spPr>
        <p:txBody>
          <a:bodyPr/>
          <a:lstStyle/>
          <a:p>
            <a:pPr algn="ctr"/>
            <a:r>
              <a:rPr lang="en-US" b="1" dirty="0"/>
              <a:t>Before Your Appointment – Ask  …</a:t>
            </a:r>
          </a:p>
        </p:txBody>
      </p:sp>
      <p:sp>
        <p:nvSpPr>
          <p:cNvPr id="3" name="Title 1">
            <a:extLst>
              <a:ext uri="{FF2B5EF4-FFF2-40B4-BE49-F238E27FC236}">
                <a16:creationId xmlns:a16="http://schemas.microsoft.com/office/drawing/2014/main" id="{E9303980-6F64-4E28-9349-56239F169FAE}"/>
              </a:ext>
            </a:extLst>
          </p:cNvPr>
          <p:cNvSpPr txBox="1">
            <a:spLocks/>
          </p:cNvSpPr>
          <p:nvPr/>
        </p:nvSpPr>
        <p:spPr>
          <a:xfrm>
            <a:off x="698712" y="1902392"/>
            <a:ext cx="10515600" cy="4827181"/>
          </a:xfrm>
          <a:prstGeom prst="rect">
            <a:avLst/>
          </a:prstGeom>
        </p:spPr>
        <p:txBody>
          <a:bodyPr vert="horz" lIns="91440" tIns="45720" rIns="91440" bIns="45720" rtlCol="0" anchor="ctr">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t>Behavior Observed – Concerns</a:t>
            </a:r>
          </a:p>
          <a:p>
            <a:pPr algn="ctr"/>
            <a:endParaRPr lang="en-US" sz="6000" dirty="0"/>
          </a:p>
          <a:p>
            <a:pPr algn="ctr"/>
            <a:r>
              <a:rPr lang="en-US" sz="6000" dirty="0"/>
              <a:t>Petition – Full, Limited, Person, Estate (</a:t>
            </a:r>
            <a:r>
              <a:rPr lang="en-US" sz="6000" i="1" dirty="0">
                <a:solidFill>
                  <a:srgbClr val="FF0000"/>
                </a:solidFill>
              </a:rPr>
              <a:t>Conservatorship</a:t>
            </a:r>
            <a:r>
              <a:rPr lang="en-US" sz="6000" dirty="0"/>
              <a:t>) </a:t>
            </a:r>
          </a:p>
          <a:p>
            <a:pPr algn="ctr"/>
            <a:endParaRPr lang="en-US" sz="6000" dirty="0"/>
          </a:p>
          <a:p>
            <a:pPr algn="ctr"/>
            <a:r>
              <a:rPr lang="en-US" sz="6000" dirty="0"/>
              <a:t>Are You Available?</a:t>
            </a:r>
          </a:p>
          <a:p>
            <a:pPr algn="ctr"/>
            <a:endParaRPr lang="en-US" sz="6000" dirty="0"/>
          </a:p>
          <a:p>
            <a:pPr algn="ctr"/>
            <a:r>
              <a:rPr lang="en-US" sz="6000" dirty="0"/>
              <a:t>Take your time on the phone call – ask a lot of questions:</a:t>
            </a:r>
          </a:p>
          <a:p>
            <a:pPr algn="ctr"/>
            <a:endParaRPr lang="en-US" sz="6000" dirty="0"/>
          </a:p>
          <a:p>
            <a:pPr marL="2400300" lvl="4" indent="-571500">
              <a:buFont typeface="Arial" panose="020B0604020202020204" pitchFamily="34" charset="0"/>
              <a:buChar char="•"/>
            </a:pPr>
            <a:r>
              <a:rPr lang="en-US" sz="4500" dirty="0">
                <a:latin typeface="+mj-lt"/>
              </a:rPr>
              <a:t>It is OK to say “No” if you are concerned about your ability to fulfill the requirements</a:t>
            </a:r>
          </a:p>
          <a:p>
            <a:pPr marL="2400300" lvl="4" indent="-571500">
              <a:buFont typeface="Arial" panose="020B0604020202020204" pitchFamily="34" charset="0"/>
              <a:buChar char="•"/>
            </a:pPr>
            <a:r>
              <a:rPr lang="en-US" sz="4500" dirty="0">
                <a:latin typeface="+mj-lt"/>
              </a:rPr>
              <a:t>Assets?</a:t>
            </a:r>
          </a:p>
          <a:p>
            <a:pPr marL="2400300" lvl="4" indent="-571500">
              <a:buFont typeface="Arial" panose="020B0604020202020204" pitchFamily="34" charset="0"/>
              <a:buChar char="•"/>
            </a:pPr>
            <a:r>
              <a:rPr lang="en-US" sz="4500" dirty="0">
                <a:latin typeface="+mj-lt"/>
              </a:rPr>
              <a:t>Family or other interested persons?</a:t>
            </a:r>
          </a:p>
          <a:p>
            <a:pPr marL="2400300" lvl="4" indent="-571500">
              <a:buFont typeface="Arial" panose="020B0604020202020204" pitchFamily="34" charset="0"/>
              <a:buChar char="•"/>
            </a:pPr>
            <a:r>
              <a:rPr lang="en-US" sz="4500" dirty="0">
                <a:latin typeface="+mj-lt"/>
              </a:rPr>
              <a:t>Why petition filed?  Was there a precipitating event?</a:t>
            </a:r>
          </a:p>
          <a:p>
            <a:pPr marL="2400300" lvl="4" indent="-571500">
              <a:buFont typeface="Arial" panose="020B0604020202020204" pitchFamily="34" charset="0"/>
              <a:buChar char="•"/>
            </a:pPr>
            <a:r>
              <a:rPr lang="en-US" sz="4500" dirty="0">
                <a:latin typeface="+mj-lt"/>
              </a:rPr>
              <a:t>Proposed guardian?</a:t>
            </a:r>
          </a:p>
          <a:p>
            <a:pPr marL="2400300" lvl="4" indent="-571500">
              <a:buFont typeface="Arial" panose="020B0604020202020204" pitchFamily="34" charset="0"/>
              <a:buChar char="•"/>
            </a:pPr>
            <a:r>
              <a:rPr lang="en-US" sz="4500" dirty="0">
                <a:latin typeface="+mj-lt"/>
              </a:rPr>
              <a:t>Doctor?</a:t>
            </a:r>
          </a:p>
          <a:p>
            <a:pPr marL="2400300" lvl="4" indent="-571500">
              <a:buFont typeface="Arial" panose="020B0604020202020204" pitchFamily="34" charset="0"/>
              <a:buChar char="•"/>
            </a:pPr>
            <a:r>
              <a:rPr lang="en-US" sz="4500" dirty="0">
                <a:latin typeface="+mj-lt"/>
              </a:rPr>
              <a:t>Other emergent/special circumstances?</a:t>
            </a:r>
          </a:p>
          <a:p>
            <a:pPr marL="2400300" lvl="4" indent="-571500">
              <a:buFont typeface="Arial" panose="020B0604020202020204" pitchFamily="34" charset="0"/>
              <a:buChar char="•"/>
            </a:pPr>
            <a:r>
              <a:rPr lang="en-US" sz="4500" dirty="0">
                <a:latin typeface="+mj-lt"/>
              </a:rPr>
              <a:t>It’s OK to ask to ask to see the proposed Order Appointing CV 1</a:t>
            </a:r>
            <a:r>
              <a:rPr lang="en-US" sz="4500" baseline="30000" dirty="0">
                <a:latin typeface="+mj-lt"/>
              </a:rPr>
              <a:t>st</a:t>
            </a:r>
            <a:r>
              <a:rPr lang="en-US" sz="4500" dirty="0">
                <a:latin typeface="+mj-lt"/>
              </a:rPr>
              <a:t> to review</a:t>
            </a:r>
          </a:p>
          <a:p>
            <a:pPr lvl="4"/>
            <a:endParaRPr lang="en-US" sz="4200" dirty="0">
              <a:latin typeface="+mj-lt"/>
            </a:endParaRPr>
          </a:p>
          <a:p>
            <a:pPr lvl="4"/>
            <a:endParaRPr lang="en-US" sz="4200" dirty="0">
              <a:latin typeface="+mj-lt"/>
            </a:endParaRPr>
          </a:p>
          <a:p>
            <a:pPr marL="0" lvl="3">
              <a:lnSpc>
                <a:spcPct val="90000"/>
              </a:lnSpc>
              <a:spcBef>
                <a:spcPct val="0"/>
              </a:spcBef>
            </a:pPr>
            <a:r>
              <a:rPr lang="en-US" sz="5100" dirty="0">
                <a:highlight>
                  <a:srgbClr val="FFFF00"/>
                </a:highlight>
                <a:latin typeface="+mj-lt"/>
                <a:ea typeface="+mj-ea"/>
                <a:cs typeface="+mj-cs"/>
              </a:rPr>
              <a:t>Request additional language for needs in the case – avoids you having to file a Petition for Instructions or seek additional authority in a modified Order Appointing CV.</a:t>
            </a:r>
          </a:p>
        </p:txBody>
      </p:sp>
    </p:spTree>
    <p:extLst>
      <p:ext uri="{BB962C8B-B14F-4D97-AF65-F5344CB8AC3E}">
        <p14:creationId xmlns:p14="http://schemas.microsoft.com/office/powerpoint/2010/main" val="4223770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38203" y="2236123"/>
            <a:ext cx="10515600" cy="35142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 – Additional language for </a:t>
            </a:r>
            <a:r>
              <a:rPr lang="en-US"/>
              <a:t>CV Order</a:t>
            </a:r>
          </a:p>
          <a:p>
            <a:endParaRPr lang="en-US" dirty="0"/>
          </a:p>
          <a:p>
            <a:r>
              <a:rPr lang="en-US" dirty="0"/>
              <a:t>1a – Petition </a:t>
            </a:r>
            <a:r>
              <a:rPr lang="en-US"/>
              <a:t>for Instructions</a:t>
            </a:r>
          </a:p>
          <a:p>
            <a:endParaRPr lang="en-US"/>
          </a:p>
          <a:p>
            <a:r>
              <a:rPr lang="en-US"/>
              <a:t>1b </a:t>
            </a:r>
            <a:r>
              <a:rPr lang="en-US" dirty="0"/>
              <a:t>– Order on Petition for Instructions</a:t>
            </a:r>
          </a:p>
        </p:txBody>
      </p:sp>
    </p:spTree>
    <p:extLst>
      <p:ext uri="{BB962C8B-B14F-4D97-AF65-F5344CB8AC3E}">
        <p14:creationId xmlns:p14="http://schemas.microsoft.com/office/powerpoint/2010/main" val="3778679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pPr algn="ctr"/>
            <a:r>
              <a:rPr lang="en-US" b="1" dirty="0"/>
              <a:t>You’re Appointed</a:t>
            </a:r>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408498" y="1802490"/>
            <a:ext cx="11375004" cy="4843407"/>
          </a:xfrm>
          <a:prstGeom prst="rect">
            <a:avLst/>
          </a:prstGeom>
        </p:spPr>
        <p:txBody>
          <a:bodyPr vert="horz" lIns="91440" tIns="45720" rIns="91440" bIns="45720" rtlCol="0" anchor="ctr">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7400" dirty="0"/>
              <a:t>You should always acknowledge/respond to the phone call from the Petitioner/Counsel</a:t>
            </a:r>
          </a:p>
          <a:p>
            <a:pPr algn="ctr"/>
            <a:endParaRPr lang="en-US" sz="7400" dirty="0"/>
          </a:p>
          <a:p>
            <a:pPr algn="ctr"/>
            <a:r>
              <a:rPr lang="en-US" sz="7400" dirty="0"/>
              <a:t>Ask for a cover sheet or other document that gives you </a:t>
            </a:r>
            <a:r>
              <a:rPr lang="en-US" sz="7400" b="1" u="sng" dirty="0"/>
              <a:t>all</a:t>
            </a:r>
            <a:r>
              <a:rPr lang="en-US" sz="7400" dirty="0"/>
              <a:t> of the information you’ll need to get up and running quickly – names, phone numbers, etc. if you are selected.</a:t>
            </a:r>
          </a:p>
          <a:p>
            <a:pPr algn="ctr"/>
            <a:endParaRPr lang="en-US" sz="7400" dirty="0"/>
          </a:p>
          <a:p>
            <a:pPr algn="ctr"/>
            <a:r>
              <a:rPr lang="en-US" sz="7400" dirty="0"/>
              <a:t>Order Appointing Court Visitor</a:t>
            </a:r>
          </a:p>
          <a:p>
            <a:pPr algn="ctr"/>
            <a:endParaRPr lang="en-US" sz="7400" dirty="0"/>
          </a:p>
          <a:p>
            <a:pPr algn="ctr"/>
            <a:r>
              <a:rPr lang="en-US" sz="7400" dirty="0"/>
              <a:t>This is the law in the case for you – </a:t>
            </a:r>
            <a:r>
              <a:rPr lang="en-US" sz="7400" b="1" u="sng" dirty="0">
                <a:solidFill>
                  <a:srgbClr val="FF0000"/>
                </a:solidFill>
              </a:rPr>
              <a:t>DO NO MORE</a:t>
            </a:r>
          </a:p>
          <a:p>
            <a:endParaRPr lang="en-US" sz="7400" b="1" dirty="0"/>
          </a:p>
          <a:p>
            <a:pPr algn="ctr"/>
            <a:r>
              <a:rPr lang="en-US" sz="7400" i="1" dirty="0"/>
              <a:t>	 </a:t>
            </a:r>
            <a:r>
              <a:rPr lang="en-US" sz="7400" i="1" dirty="0">
                <a:highlight>
                  <a:srgbClr val="FFFF00"/>
                </a:highlight>
              </a:rPr>
              <a:t>Everyone wants you to do this or sign that as CV</a:t>
            </a:r>
          </a:p>
          <a:p>
            <a:pPr algn="ctr"/>
            <a:r>
              <a:rPr lang="en-US" sz="7400" i="1" dirty="0">
                <a:highlight>
                  <a:srgbClr val="FFFF00"/>
                </a:highlight>
              </a:rPr>
              <a:t>Quasi Judicial Immunity – stay within the lane</a:t>
            </a:r>
          </a:p>
          <a:p>
            <a:pPr algn="ctr"/>
            <a:endParaRPr lang="en-US" sz="7400" dirty="0"/>
          </a:p>
          <a:p>
            <a:pPr algn="ctr"/>
            <a:r>
              <a:rPr lang="en-US" sz="7400" dirty="0"/>
              <a:t>Much is boilerplate – standard pattern forms</a:t>
            </a:r>
          </a:p>
          <a:p>
            <a:pPr algn="ctr"/>
            <a:endParaRPr lang="en-US" sz="7400" dirty="0"/>
          </a:p>
          <a:p>
            <a:pPr algn="ctr"/>
            <a:r>
              <a:rPr lang="en-US" sz="7400" dirty="0"/>
              <a:t>Watch for or insist on custom language that is unique to the case</a:t>
            </a:r>
            <a:endParaRPr lang="en-US" dirty="0"/>
          </a:p>
        </p:txBody>
      </p:sp>
    </p:spTree>
    <p:extLst>
      <p:ext uri="{BB962C8B-B14F-4D97-AF65-F5344CB8AC3E}">
        <p14:creationId xmlns:p14="http://schemas.microsoft.com/office/powerpoint/2010/main" val="2619674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r>
              <a:rPr lang="en-US" b="1"/>
              <a:t>Materials</a:t>
            </a:r>
            <a:endParaRPr lang="en-US" b="1" dirty="0"/>
          </a:p>
        </p:txBody>
      </p:sp>
      <p:sp>
        <p:nvSpPr>
          <p:cNvPr id="3" name="Title 1">
            <a:extLst>
              <a:ext uri="{FF2B5EF4-FFF2-40B4-BE49-F238E27FC236}">
                <a16:creationId xmlns:a16="http://schemas.microsoft.com/office/drawing/2014/main" id="{7DA9491B-0929-4788-ADDC-A6B1BA865049}"/>
              </a:ext>
            </a:extLst>
          </p:cNvPr>
          <p:cNvSpPr txBox="1">
            <a:spLocks/>
          </p:cNvSpPr>
          <p:nvPr/>
        </p:nvSpPr>
        <p:spPr>
          <a:xfrm>
            <a:off x="838203" y="2236123"/>
            <a:ext cx="10515600" cy="35142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2 - Respondent-and </a:t>
            </a:r>
            <a:r>
              <a:rPr lang="en-US" sz="3600"/>
              <a:t>Guardian Questionnaire</a:t>
            </a:r>
          </a:p>
          <a:p>
            <a:endParaRPr lang="en-US" sz="3600" dirty="0"/>
          </a:p>
          <a:p>
            <a:r>
              <a:rPr lang="en-US" sz="3600" dirty="0"/>
              <a:t>2a – Title 11 GAL Statement of Policies </a:t>
            </a:r>
            <a:r>
              <a:rPr lang="en-US" sz="3600"/>
              <a:t>and Procedures</a:t>
            </a:r>
          </a:p>
        </p:txBody>
      </p:sp>
    </p:spTree>
    <p:extLst>
      <p:ext uri="{BB962C8B-B14F-4D97-AF65-F5344CB8AC3E}">
        <p14:creationId xmlns:p14="http://schemas.microsoft.com/office/powerpoint/2010/main" val="410599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9B1-5B0D-4D08-B150-FE63C02D299A}"/>
              </a:ext>
            </a:extLst>
          </p:cNvPr>
          <p:cNvSpPr>
            <a:spLocks noGrp="1"/>
          </p:cNvSpPr>
          <p:nvPr>
            <p:ph type="title"/>
          </p:nvPr>
        </p:nvSpPr>
        <p:spPr>
          <a:xfrm>
            <a:off x="838200" y="701486"/>
            <a:ext cx="10515600" cy="1325563"/>
          </a:xfrm>
        </p:spPr>
        <p:txBody>
          <a:bodyPr/>
          <a:lstStyle/>
          <a:p>
            <a:pPr algn="ctr"/>
            <a:r>
              <a:rPr lang="en-US" b="1" dirty="0"/>
              <a:t>Momentum</a:t>
            </a:r>
          </a:p>
        </p:txBody>
      </p:sp>
      <p:sp>
        <p:nvSpPr>
          <p:cNvPr id="3" name="Title 1">
            <a:extLst>
              <a:ext uri="{FF2B5EF4-FFF2-40B4-BE49-F238E27FC236}">
                <a16:creationId xmlns:a16="http://schemas.microsoft.com/office/drawing/2014/main" id="{EB968BB1-3943-440C-898C-0D3D1DF4A2AD}"/>
              </a:ext>
            </a:extLst>
          </p:cNvPr>
          <p:cNvSpPr txBox="1">
            <a:spLocks/>
          </p:cNvSpPr>
          <p:nvPr/>
        </p:nvSpPr>
        <p:spPr>
          <a:xfrm>
            <a:off x="838203" y="2193588"/>
            <a:ext cx="10515600" cy="33561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i="1" dirty="0">
                <a:highlight>
                  <a:srgbClr val="FFFF00"/>
                </a:highlight>
              </a:rPr>
              <a:t>Alleged</a:t>
            </a:r>
            <a:r>
              <a:rPr lang="en-US" sz="2800" b="1" dirty="0"/>
              <a:t> </a:t>
            </a:r>
            <a:r>
              <a:rPr lang="en-US" sz="2800" dirty="0"/>
              <a:t>Incapacitated Person – Respondent</a:t>
            </a:r>
          </a:p>
          <a:p>
            <a:pPr algn="ctr"/>
            <a:endParaRPr lang="en-US" sz="2800" dirty="0"/>
          </a:p>
          <a:p>
            <a:pPr algn="ctr"/>
            <a:r>
              <a:rPr lang="en-US" sz="2800" dirty="0"/>
              <a:t>Be sure you keep </a:t>
            </a:r>
            <a:r>
              <a:rPr lang="en-US" sz="2800" b="1" i="1" dirty="0">
                <a:highlight>
                  <a:srgbClr val="FFFF00"/>
                </a:highlight>
              </a:rPr>
              <a:t>Alleged</a:t>
            </a:r>
            <a:r>
              <a:rPr lang="en-US" sz="2800" dirty="0"/>
              <a:t> in mind throughout</a:t>
            </a:r>
          </a:p>
          <a:p>
            <a:pPr algn="ctr"/>
            <a:endParaRPr lang="en-US" sz="2800" dirty="0"/>
          </a:p>
          <a:p>
            <a:pPr algn="ctr"/>
            <a:r>
              <a:rPr lang="en-US" sz="2800" dirty="0"/>
              <a:t>Start by determining the Respondent’s capacities</a:t>
            </a:r>
          </a:p>
          <a:p>
            <a:pPr algn="ctr"/>
            <a:endParaRPr lang="en-US" sz="2800" dirty="0"/>
          </a:p>
          <a:p>
            <a:pPr algn="ctr"/>
            <a:r>
              <a:rPr lang="en-US" sz="2800" dirty="0"/>
              <a:t>Then determine what you believe the Respondent needs for best interests</a:t>
            </a:r>
          </a:p>
          <a:p>
            <a:pPr algn="ctr"/>
            <a:endParaRPr lang="en-US" sz="2800" dirty="0"/>
          </a:p>
          <a:p>
            <a:pPr algn="ctr"/>
            <a:r>
              <a:rPr lang="en-US" sz="2800" dirty="0"/>
              <a:t>Then fill the gap</a:t>
            </a:r>
          </a:p>
          <a:p>
            <a:pPr algn="ctr"/>
            <a:endParaRPr lang="en-US" sz="2800" dirty="0"/>
          </a:p>
          <a:p>
            <a:pPr algn="ctr"/>
            <a:r>
              <a:rPr lang="en-US" sz="2800" dirty="0"/>
              <a:t>Draw on Respondent’s residual capacities</a:t>
            </a:r>
          </a:p>
        </p:txBody>
      </p:sp>
    </p:spTree>
    <p:extLst>
      <p:ext uri="{BB962C8B-B14F-4D97-AF65-F5344CB8AC3E}">
        <p14:creationId xmlns:p14="http://schemas.microsoft.com/office/powerpoint/2010/main" val="1768396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987</TotalTime>
  <Words>1699</Words>
  <Application>Microsoft Office PowerPoint</Application>
  <PresentationFormat>Widescreen</PresentationFormat>
  <Paragraphs>360</Paragraphs>
  <Slides>37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Open Sans</vt:lpstr>
      <vt:lpstr>Office Theme</vt:lpstr>
      <vt:lpstr>New Court Visitor (CV) Training</vt:lpstr>
      <vt:lpstr>PowerPoint Presentation</vt:lpstr>
      <vt:lpstr>A Different Role</vt:lpstr>
      <vt:lpstr>RCW 11.88 &amp; RCW 11.130</vt:lpstr>
      <vt:lpstr>Before Your Appointment – Ask  …</vt:lpstr>
      <vt:lpstr>Materials</vt:lpstr>
      <vt:lpstr>You’re Appointed</vt:lpstr>
      <vt:lpstr>Materials</vt:lpstr>
      <vt:lpstr>Momentum</vt:lpstr>
      <vt:lpstr>Materials</vt:lpstr>
      <vt:lpstr>Your CV Timeline</vt:lpstr>
      <vt:lpstr>First Steps</vt:lpstr>
      <vt:lpstr>Phone Calls</vt:lpstr>
      <vt:lpstr>Letters</vt:lpstr>
      <vt:lpstr>Materials</vt:lpstr>
      <vt:lpstr>Filings  </vt:lpstr>
      <vt:lpstr>Materials</vt:lpstr>
      <vt:lpstr>“All forms are available in both Word and PDF versions.  These forms are not to be modified from the version available.   However, please add additional sheets of paper to answer questions thoroughly.”</vt:lpstr>
      <vt:lpstr>Meetings / Investigation / Visits</vt:lpstr>
      <vt:lpstr>Materials</vt:lpstr>
      <vt:lpstr>Roles,  Duties, &amp; Scope</vt:lpstr>
      <vt:lpstr>Assessment</vt:lpstr>
      <vt:lpstr>Assessment Tool</vt:lpstr>
      <vt:lpstr>Materials</vt:lpstr>
      <vt:lpstr>Assessing the Proposed Guardian</vt:lpstr>
      <vt:lpstr>Materials</vt:lpstr>
      <vt:lpstr>CV Report</vt:lpstr>
      <vt:lpstr>Materials</vt:lpstr>
      <vt:lpstr>Fees</vt:lpstr>
      <vt:lpstr>Materials</vt:lpstr>
      <vt:lpstr>Proposed Order</vt:lpstr>
      <vt:lpstr>Hearing</vt:lpstr>
      <vt:lpstr>Materials</vt:lpstr>
      <vt:lpstr>Resources</vt:lpstr>
      <vt:lpstr>Materials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Dodge</dc:creator>
  <cp:lastModifiedBy>Bill Dodge</cp:lastModifiedBy>
  <cp:revision>14</cp:revision>
  <cp:lastPrinted>2017-10-24T12:29:23Z</cp:lastPrinted>
  <dcterms:created xsi:type="dcterms:W3CDTF">2017-10-24T10:47:11Z</dcterms:created>
  <dcterms:modified xsi:type="dcterms:W3CDTF">2022-10-12T17:49:38Z</dcterms:modified>
</cp:coreProperties>
</file>